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8"/>
  </p:notesMasterIdLst>
  <p:handoutMasterIdLst>
    <p:handoutMasterId r:id="rId49"/>
  </p:handoutMasterIdLst>
  <p:sldIdLst>
    <p:sldId id="630" r:id="rId2"/>
    <p:sldId id="774" r:id="rId3"/>
    <p:sldId id="759" r:id="rId4"/>
    <p:sldId id="757" r:id="rId5"/>
    <p:sldId id="788" r:id="rId6"/>
    <p:sldId id="738" r:id="rId7"/>
    <p:sldId id="775" r:id="rId8"/>
    <p:sldId id="739" r:id="rId9"/>
    <p:sldId id="740" r:id="rId10"/>
    <p:sldId id="744" r:id="rId11"/>
    <p:sldId id="741" r:id="rId12"/>
    <p:sldId id="787" r:id="rId13"/>
    <p:sldId id="796" r:id="rId14"/>
    <p:sldId id="797" r:id="rId15"/>
    <p:sldId id="798" r:id="rId16"/>
    <p:sldId id="799" r:id="rId17"/>
    <p:sldId id="800" r:id="rId18"/>
    <p:sldId id="801" r:id="rId19"/>
    <p:sldId id="753" r:id="rId20"/>
    <p:sldId id="772" r:id="rId21"/>
    <p:sldId id="773" r:id="rId22"/>
    <p:sldId id="778" r:id="rId23"/>
    <p:sldId id="751" r:id="rId24"/>
    <p:sldId id="762" r:id="rId25"/>
    <p:sldId id="761" r:id="rId26"/>
    <p:sldId id="776" r:id="rId27"/>
    <p:sldId id="763" r:id="rId28"/>
    <p:sldId id="765" r:id="rId29"/>
    <p:sldId id="782" r:id="rId30"/>
    <p:sldId id="766" r:id="rId31"/>
    <p:sldId id="781" r:id="rId32"/>
    <p:sldId id="783" r:id="rId33"/>
    <p:sldId id="784" r:id="rId34"/>
    <p:sldId id="769" r:id="rId35"/>
    <p:sldId id="768" r:id="rId36"/>
    <p:sldId id="770" r:id="rId37"/>
    <p:sldId id="789" r:id="rId38"/>
    <p:sldId id="790" r:id="rId39"/>
    <p:sldId id="791" r:id="rId40"/>
    <p:sldId id="792" r:id="rId41"/>
    <p:sldId id="793" r:id="rId42"/>
    <p:sldId id="794" r:id="rId43"/>
    <p:sldId id="795" r:id="rId44"/>
    <p:sldId id="764" r:id="rId45"/>
    <p:sldId id="749" r:id="rId46"/>
    <p:sldId id="675" r:id="rId47"/>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0" autoAdjust="0"/>
    <p:restoredTop sz="56497" autoAdjust="0"/>
  </p:normalViewPr>
  <p:slideViewPr>
    <p:cSldViewPr>
      <p:cViewPr varScale="1">
        <p:scale>
          <a:sx n="49" d="100"/>
          <a:sy n="49" d="100"/>
        </p:scale>
        <p:origin x="-102" y="-300"/>
      </p:cViewPr>
      <p:guideLst>
        <p:guide orient="horz" pos="2160"/>
        <p:guide pos="2880"/>
      </p:guideLst>
    </p:cSldViewPr>
  </p:slideViewPr>
  <p:outlineViewPr>
    <p:cViewPr>
      <p:scale>
        <a:sx n="33" d="100"/>
        <a:sy n="33" d="100"/>
      </p:scale>
      <p:origin x="0" y="2742"/>
    </p:cViewPr>
  </p:outlineViewPr>
  <p:notesTextViewPr>
    <p:cViewPr>
      <p:scale>
        <a:sx n="100" d="100"/>
        <a:sy n="100" d="100"/>
      </p:scale>
      <p:origin x="0" y="0"/>
    </p:cViewPr>
  </p:notesTextViewPr>
  <p:sorterViewPr>
    <p:cViewPr>
      <p:scale>
        <a:sx n="75" d="100"/>
        <a:sy n="75" d="100"/>
      </p:scale>
      <p:origin x="0" y="762"/>
    </p:cViewPr>
  </p:sorterViewPr>
  <p:notesViewPr>
    <p:cSldViewPr>
      <p:cViewPr varScale="1">
        <p:scale>
          <a:sx n="63" d="100"/>
          <a:sy n="63" d="100"/>
        </p:scale>
        <p:origin x="-178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1" y="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lvl1pPr defTabSz="931750">
              <a:defRPr sz="1300" dirty="0" err="1" smtClean="0">
                <a:latin typeface="Franklin Gothic Book" pitchFamily="34" charset="0"/>
              </a:defRPr>
            </a:lvl1pPr>
          </a:lstStyle>
          <a:p>
            <a:pPr>
              <a:defRPr/>
            </a:pPr>
            <a:r>
              <a:rPr lang="en-GB" dirty="0" smtClean="0"/>
              <a:t>Rule 48 Transition Toolkit</a:t>
            </a:r>
            <a:endParaRPr lang="en-GB" dirty="0"/>
          </a:p>
        </p:txBody>
      </p:sp>
      <p:sp>
        <p:nvSpPr>
          <p:cNvPr id="306179" name="Rectangle 3"/>
          <p:cNvSpPr>
            <a:spLocks noGrp="1" noChangeArrowheads="1"/>
          </p:cNvSpPr>
          <p:nvPr>
            <p:ph type="dt" sz="quarter" idx="1"/>
          </p:nvPr>
        </p:nvSpPr>
        <p:spPr bwMode="auto">
          <a:xfrm>
            <a:off x="3970734" y="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lvl1pPr algn="r" defTabSz="931750">
              <a:defRPr sz="1300" dirty="0" smtClean="0">
                <a:latin typeface="Franklin Gothic Book" pitchFamily="34" charset="0"/>
              </a:defRPr>
            </a:lvl1pPr>
          </a:lstStyle>
          <a:p>
            <a:pPr>
              <a:defRPr/>
            </a:pPr>
            <a:endParaRPr lang="en-GB" dirty="0"/>
          </a:p>
        </p:txBody>
      </p:sp>
      <p:sp>
        <p:nvSpPr>
          <p:cNvPr id="306180" name="Rectangle 4"/>
          <p:cNvSpPr>
            <a:spLocks noGrp="1" noChangeArrowheads="1"/>
          </p:cNvSpPr>
          <p:nvPr>
            <p:ph type="ftr" sz="quarter" idx="2"/>
          </p:nvPr>
        </p:nvSpPr>
        <p:spPr bwMode="auto">
          <a:xfrm>
            <a:off x="1" y="8830660"/>
            <a:ext cx="4038599"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b" anchorCtr="0" compatLnSpc="1">
            <a:prstTxWarp prst="textNoShape">
              <a:avLst/>
            </a:prstTxWarp>
          </a:bodyPr>
          <a:lstStyle>
            <a:lvl1pPr defTabSz="931750">
              <a:defRPr sz="1300" smtClean="0">
                <a:latin typeface="Franklin Gothic Book" pitchFamily="34" charset="0"/>
              </a:defRPr>
            </a:lvl1pPr>
          </a:lstStyle>
          <a:p>
            <a:pPr>
              <a:defRPr/>
            </a:pPr>
            <a:r>
              <a:rPr lang="en-GB" dirty="0" smtClean="0"/>
              <a:t>© 2015 Lawyers’ Professional Indemnity Company</a:t>
            </a:r>
            <a:endParaRPr lang="en-GB" dirty="0"/>
          </a:p>
        </p:txBody>
      </p:sp>
      <p:sp>
        <p:nvSpPr>
          <p:cNvPr id="306181" name="Rectangle 5"/>
          <p:cNvSpPr>
            <a:spLocks noGrp="1" noChangeArrowheads="1"/>
          </p:cNvSpPr>
          <p:nvPr>
            <p:ph type="sldNum" sz="quarter" idx="3"/>
          </p:nvPr>
        </p:nvSpPr>
        <p:spPr bwMode="auto">
          <a:xfrm>
            <a:off x="3970734"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b" anchorCtr="0" compatLnSpc="1">
            <a:prstTxWarp prst="textNoShape">
              <a:avLst/>
            </a:prstTxWarp>
          </a:bodyPr>
          <a:lstStyle>
            <a:lvl1pPr algn="r" defTabSz="931750">
              <a:defRPr sz="1300" smtClean="0">
                <a:latin typeface="Franklin Gothic Book" pitchFamily="34" charset="0"/>
              </a:defRPr>
            </a:lvl1pPr>
          </a:lstStyle>
          <a:p>
            <a:pPr>
              <a:defRPr/>
            </a:pPr>
            <a:fld id="{9498AE3D-1380-4E6E-8CE3-C0A00EF40464}" type="slidenum">
              <a:rPr lang="en-GB"/>
              <a:pPr>
                <a:defRPr/>
              </a:pPr>
              <a:t>‹#›</a:t>
            </a:fld>
            <a:endParaRPr lang="en-GB"/>
          </a:p>
        </p:txBody>
      </p:sp>
    </p:spTree>
    <p:extLst>
      <p:ext uri="{BB962C8B-B14F-4D97-AF65-F5344CB8AC3E}">
        <p14:creationId xmlns:p14="http://schemas.microsoft.com/office/powerpoint/2010/main" val="334130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lvl1pPr defTabSz="931750">
              <a:defRPr sz="1300" smtClean="0">
                <a:latin typeface="Franklin Gothic Book" pitchFamily="34" charset="0"/>
              </a:defRPr>
            </a:lvl1pPr>
          </a:lstStyle>
          <a:p>
            <a:pPr>
              <a:defRPr/>
            </a:pPr>
            <a:endParaRPr lang="en-GB"/>
          </a:p>
        </p:txBody>
      </p:sp>
      <p:sp>
        <p:nvSpPr>
          <p:cNvPr id="3075" name="Rectangle 3"/>
          <p:cNvSpPr>
            <a:spLocks noGrp="1" noChangeArrowheads="1"/>
          </p:cNvSpPr>
          <p:nvPr>
            <p:ph type="dt" idx="1"/>
          </p:nvPr>
        </p:nvSpPr>
        <p:spPr bwMode="auto">
          <a:xfrm>
            <a:off x="3970734" y="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lvl1pPr algn="r" defTabSz="931750">
              <a:defRPr sz="1300" smtClean="0">
                <a:latin typeface="Franklin Gothic Book" pitchFamily="34" charset="0"/>
              </a:defRPr>
            </a:lvl1pPr>
          </a:lstStyle>
          <a:p>
            <a:pPr>
              <a:defRPr/>
            </a:pPr>
            <a:endParaRPr lang="en-GB"/>
          </a:p>
        </p:txBody>
      </p:sp>
      <p:sp>
        <p:nvSpPr>
          <p:cNvPr id="134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346" y="4416100"/>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b" anchorCtr="0" compatLnSpc="1">
            <a:prstTxWarp prst="textNoShape">
              <a:avLst/>
            </a:prstTxWarp>
          </a:bodyPr>
          <a:lstStyle>
            <a:lvl1pPr defTabSz="931750">
              <a:defRPr sz="1300" smtClean="0">
                <a:latin typeface="Franklin Gothic Book" pitchFamily="34" charset="0"/>
              </a:defRPr>
            </a:lvl1pPr>
          </a:lstStyle>
          <a:p>
            <a:pPr>
              <a:defRPr/>
            </a:pPr>
            <a:endParaRPr lang="en-GB"/>
          </a:p>
        </p:txBody>
      </p:sp>
      <p:sp>
        <p:nvSpPr>
          <p:cNvPr id="3079" name="Rectangle 7"/>
          <p:cNvSpPr>
            <a:spLocks noGrp="1" noChangeArrowheads="1"/>
          </p:cNvSpPr>
          <p:nvPr>
            <p:ph type="sldNum" sz="quarter" idx="5"/>
          </p:nvPr>
        </p:nvSpPr>
        <p:spPr bwMode="auto">
          <a:xfrm>
            <a:off x="3970734"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8" tIns="46580" rIns="93158" bIns="46580" numCol="1" anchor="b" anchorCtr="0" compatLnSpc="1">
            <a:prstTxWarp prst="textNoShape">
              <a:avLst/>
            </a:prstTxWarp>
          </a:bodyPr>
          <a:lstStyle>
            <a:lvl1pPr algn="r" defTabSz="931750">
              <a:defRPr sz="1300" smtClean="0">
                <a:latin typeface="Franklin Gothic Book" pitchFamily="34" charset="0"/>
              </a:defRPr>
            </a:lvl1pPr>
          </a:lstStyle>
          <a:p>
            <a:pPr>
              <a:defRPr/>
            </a:pPr>
            <a:fld id="{40C8BD93-7C31-488D-92D4-800D2CAA4057}" type="slidenum">
              <a:rPr lang="en-GB"/>
              <a:pPr>
                <a:defRPr/>
              </a:pPr>
              <a:t>‹#›</a:t>
            </a:fld>
            <a:endParaRPr lang="en-GB"/>
          </a:p>
        </p:txBody>
      </p:sp>
    </p:spTree>
    <p:extLst>
      <p:ext uri="{BB962C8B-B14F-4D97-AF65-F5344CB8AC3E}">
        <p14:creationId xmlns:p14="http://schemas.microsoft.com/office/powerpoint/2010/main" val="2950651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Book"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Book"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Book"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Book"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Boo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31750" eaLnBrk="0" hangingPunct="0">
              <a:defRPr>
                <a:solidFill>
                  <a:schemeClr val="tx1"/>
                </a:solidFill>
                <a:latin typeface="Tahoma" pitchFamily="34" charset="0"/>
              </a:defRPr>
            </a:lvl1pPr>
            <a:lvl2pPr marL="716025" indent="-275394" defTabSz="931750" eaLnBrk="0" hangingPunct="0">
              <a:defRPr>
                <a:solidFill>
                  <a:schemeClr val="tx1"/>
                </a:solidFill>
                <a:latin typeface="Tahoma" pitchFamily="34" charset="0"/>
              </a:defRPr>
            </a:lvl2pPr>
            <a:lvl3pPr marL="1101577" indent="-220316" defTabSz="931750" eaLnBrk="0" hangingPunct="0">
              <a:defRPr>
                <a:solidFill>
                  <a:schemeClr val="tx1"/>
                </a:solidFill>
                <a:latin typeface="Tahoma" pitchFamily="34" charset="0"/>
              </a:defRPr>
            </a:lvl3pPr>
            <a:lvl4pPr marL="1542207" indent="-220316" defTabSz="931750" eaLnBrk="0" hangingPunct="0">
              <a:defRPr>
                <a:solidFill>
                  <a:schemeClr val="tx1"/>
                </a:solidFill>
                <a:latin typeface="Tahoma" pitchFamily="34" charset="0"/>
              </a:defRPr>
            </a:lvl4pPr>
            <a:lvl5pPr marL="1982838" indent="-220316" defTabSz="931750" eaLnBrk="0" hangingPunct="0">
              <a:defRPr>
                <a:solidFill>
                  <a:schemeClr val="tx1"/>
                </a:solidFill>
                <a:latin typeface="Tahoma" pitchFamily="34" charset="0"/>
              </a:defRPr>
            </a:lvl5pPr>
            <a:lvl6pPr marL="2423468" indent="-220316" defTabSz="931750" eaLnBrk="0" fontAlgn="base" hangingPunct="0">
              <a:spcBef>
                <a:spcPct val="0"/>
              </a:spcBef>
              <a:spcAft>
                <a:spcPct val="0"/>
              </a:spcAft>
              <a:defRPr>
                <a:solidFill>
                  <a:schemeClr val="tx1"/>
                </a:solidFill>
                <a:latin typeface="Tahoma" pitchFamily="34" charset="0"/>
              </a:defRPr>
            </a:lvl6pPr>
            <a:lvl7pPr marL="2864099" indent="-220316" defTabSz="931750" eaLnBrk="0" fontAlgn="base" hangingPunct="0">
              <a:spcBef>
                <a:spcPct val="0"/>
              </a:spcBef>
              <a:spcAft>
                <a:spcPct val="0"/>
              </a:spcAft>
              <a:defRPr>
                <a:solidFill>
                  <a:schemeClr val="tx1"/>
                </a:solidFill>
                <a:latin typeface="Tahoma" pitchFamily="34" charset="0"/>
              </a:defRPr>
            </a:lvl7pPr>
            <a:lvl8pPr marL="3304728" indent="-220316" defTabSz="931750" eaLnBrk="0" fontAlgn="base" hangingPunct="0">
              <a:spcBef>
                <a:spcPct val="0"/>
              </a:spcBef>
              <a:spcAft>
                <a:spcPct val="0"/>
              </a:spcAft>
              <a:defRPr>
                <a:solidFill>
                  <a:schemeClr val="tx1"/>
                </a:solidFill>
                <a:latin typeface="Tahoma" pitchFamily="34" charset="0"/>
              </a:defRPr>
            </a:lvl8pPr>
            <a:lvl9pPr marL="3745359" indent="-220316" defTabSz="931750" eaLnBrk="0" fontAlgn="base" hangingPunct="0">
              <a:spcBef>
                <a:spcPct val="0"/>
              </a:spcBef>
              <a:spcAft>
                <a:spcPct val="0"/>
              </a:spcAft>
              <a:defRPr>
                <a:solidFill>
                  <a:schemeClr val="tx1"/>
                </a:solidFill>
                <a:latin typeface="Tahoma" pitchFamily="34" charset="0"/>
              </a:defRPr>
            </a:lvl9pPr>
          </a:lstStyle>
          <a:p>
            <a:pPr eaLnBrk="1" hangingPunct="1"/>
            <a:fld id="{FD55271B-4C2C-458E-A349-3F29BF9B7EAF}" type="slidenum">
              <a:rPr lang="en-GB">
                <a:latin typeface="Franklin Gothic Book" pitchFamily="34" charset="0"/>
              </a:rPr>
              <a:pPr eaLnBrk="1" hangingPunct="1"/>
              <a:t>1</a:t>
            </a:fld>
            <a:endParaRPr lang="en-GB">
              <a:latin typeface="Franklin Gothic Book" pitchFamily="34" charset="0"/>
            </a:endParaRPr>
          </a:p>
        </p:txBody>
      </p:sp>
      <p:sp>
        <p:nvSpPr>
          <p:cNvPr id="135171" name="Rectangle 2"/>
          <p:cNvSpPr>
            <a:spLocks noGrp="1" noRot="1" noChangeAspect="1" noChangeArrowheads="1" noTextEdit="1"/>
          </p:cNvSpPr>
          <p:nvPr>
            <p:ph type="sldImg"/>
          </p:nvPr>
        </p:nvSpPr>
        <p:spPr>
          <a:xfrm>
            <a:off x="1184275" y="698500"/>
            <a:ext cx="4643438" cy="3484563"/>
          </a:xfrm>
          <a:ln/>
        </p:spPr>
      </p:sp>
      <p:sp>
        <p:nvSpPr>
          <p:cNvPr id="135172" name="Rectangle 3"/>
          <p:cNvSpPr>
            <a:spLocks noGrp="1" noChangeArrowheads="1"/>
          </p:cNvSpPr>
          <p:nvPr>
            <p:ph type="body" idx="1"/>
          </p:nvPr>
        </p:nvSpPr>
        <p:spPr>
          <a:xfrm>
            <a:off x="932592" y="4416100"/>
            <a:ext cx="5145220" cy="4182457"/>
          </a:xfrm>
          <a:noFill/>
        </p:spPr>
        <p:txBody>
          <a:bodyPr lIns="92222" tIns="46111" rIns="92222" bIns="46111"/>
          <a:lstStyle/>
          <a:p>
            <a:pPr eaLnBrk="1" hangingPunct="1"/>
            <a:r>
              <a:rPr lang="en-CA" b="1" dirty="0" smtClean="0"/>
              <a:t>[See instructions</a:t>
            </a:r>
            <a:r>
              <a:rPr lang="en-CA" b="1" baseline="0" dirty="0" smtClean="0"/>
              <a:t> on how to use this PowerPoint on the second slide]</a:t>
            </a:r>
          </a:p>
          <a:p>
            <a:pPr marL="0" indent="0" eaLnBrk="1" hangingPunct="1">
              <a:buFont typeface="Arial" panose="020B0604020202020204" pitchFamily="34" charset="0"/>
              <a:buNone/>
            </a:pPr>
            <a:r>
              <a:rPr lang="en-CA" dirty="0" smtClean="0"/>
              <a:t>As of January</a:t>
            </a:r>
            <a:r>
              <a:rPr lang="en-CA" baseline="0" dirty="0" smtClean="0"/>
              <a:t> 1, 2015 w</a:t>
            </a:r>
            <a:r>
              <a:rPr lang="en-CA" dirty="0" smtClean="0"/>
              <a:t>e have</a:t>
            </a:r>
            <a:r>
              <a:rPr lang="en-CA" baseline="0" dirty="0" smtClean="0"/>
              <a:t> a new Rule 48 (the administrative dismissals rule).</a:t>
            </a:r>
          </a:p>
          <a:p>
            <a:pPr marL="0" indent="0" eaLnBrk="1" hangingPunct="1">
              <a:buFont typeface="Arial" panose="020B0604020202020204" pitchFamily="34" charset="0"/>
              <a:buNone/>
            </a:pPr>
            <a:r>
              <a:rPr lang="en-CA" baseline="0" dirty="0" smtClean="0"/>
              <a:t>This presentation will update you on Rule 48 changes – and some of the hidden nuances and “gotchas” that could expose you to malpractice claims.</a:t>
            </a:r>
          </a:p>
          <a:p>
            <a:pPr marL="165261" indent="-165261" eaLnBrk="1" hangingPunct="1">
              <a:buFont typeface="Arial" panose="020B0604020202020204" pitchFamily="34" charset="0"/>
              <a:buChar char="•"/>
            </a:pPr>
            <a:endParaRPr lang="en-CA"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There should</a:t>
            </a:r>
            <a:r>
              <a:rPr lang="en-CA" baseline="0" dirty="0" smtClean="0"/>
              <a:t> be few matters under the transition rules as there have been n</a:t>
            </a:r>
            <a:r>
              <a:rPr lang="en-CA" dirty="0" smtClean="0"/>
              <a:t>o new status hearings scheduled</a:t>
            </a:r>
            <a:r>
              <a:rPr lang="en-CA" baseline="0" dirty="0" smtClean="0"/>
              <a:t> as of November 2014.</a:t>
            </a:r>
          </a:p>
          <a:p>
            <a:r>
              <a:rPr lang="en-CA" dirty="0" smtClean="0"/>
              <a:t>Status hearings scheduled, but not held, before January 1, 2015, will proceed under old Rule 48.14.</a:t>
            </a:r>
          </a:p>
          <a:p>
            <a:r>
              <a:rPr lang="en-CA" dirty="0" smtClean="0"/>
              <a:t>Old Rules 48.14 and 48.15 status notices received prior to January 1, 2015, cease to have effect on that date, unless a status hearing has already been scheduled, or the action has already been dismissed.</a:t>
            </a:r>
          </a:p>
          <a:p>
            <a:pPr marL="0" indent="0">
              <a:buFont typeface="Arial" panose="020B0604020202020204" pitchFamily="34" charset="0"/>
              <a:buNone/>
            </a:pPr>
            <a:endParaRPr lang="en-CA" i="1"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10</a:t>
            </a:fld>
            <a:endParaRPr lang="en-GB"/>
          </a:p>
        </p:txBody>
      </p:sp>
    </p:spTree>
    <p:extLst>
      <p:ext uri="{BB962C8B-B14F-4D97-AF65-F5344CB8AC3E}">
        <p14:creationId xmlns:p14="http://schemas.microsoft.com/office/powerpoint/2010/main" val="308330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key here is there will no longer be any notice before a dismissal.</a:t>
            </a:r>
          </a:p>
          <a:p>
            <a:r>
              <a:rPr lang="en-CA" dirty="0" smtClean="0"/>
              <a:t>After dismissal, the registrar will serve a Rule 48.14 dismissal order (Form 48D).</a:t>
            </a:r>
          </a:p>
          <a:p>
            <a:r>
              <a:rPr lang="en-CA" dirty="0" smtClean="0"/>
              <a:t>Any lawyer served with dismissal order must promptly give a copy to his or her client.</a:t>
            </a:r>
          </a:p>
          <a:p>
            <a:r>
              <a:rPr lang="en-CA" dirty="0" smtClean="0"/>
              <a:t>If you get one of these there is a potential claim, so notify </a:t>
            </a:r>
            <a:r>
              <a:rPr lang="en-CA" baseline="0" dirty="0" smtClean="0"/>
              <a:t>L</a:t>
            </a:r>
            <a:r>
              <a:rPr lang="en-CA" sz="1000" dirty="0" smtClean="0"/>
              <a:t>AW</a:t>
            </a:r>
            <a:r>
              <a:rPr lang="en-CA" baseline="0" dirty="0" smtClean="0"/>
              <a:t>PRO</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11</a:t>
            </a:fld>
            <a:endParaRPr lang="en-GB"/>
          </a:p>
        </p:txBody>
      </p:sp>
    </p:spTree>
    <p:extLst>
      <p:ext uri="{BB962C8B-B14F-4D97-AF65-F5344CB8AC3E}">
        <p14:creationId xmlns:p14="http://schemas.microsoft.com/office/powerpoint/2010/main" val="5444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commencing an action you </a:t>
            </a:r>
            <a:r>
              <a:rPr lang="en-CA" i="0" baseline="0" dirty="0" smtClean="0"/>
              <a:t>must include in the preamble a warning of the 5 year automatic dismissal rule.</a:t>
            </a:r>
          </a:p>
          <a:p>
            <a:r>
              <a:rPr lang="en-CA" i="0" baseline="0" dirty="0" smtClean="0"/>
              <a:t>Failure to include the warning can mean that a Statement of Claim or Notice of Action is rejected by the Court. In this case you may risk missing limitation periods.</a:t>
            </a:r>
          </a:p>
          <a:p>
            <a:pPr marL="0" marR="0" indent="0" algn="l" defTabSz="914400" rtl="0" eaLnBrk="0" fontAlgn="base" latinLnBrk="0" hangingPunct="0">
              <a:lnSpc>
                <a:spcPct val="100000"/>
              </a:lnSpc>
              <a:spcBef>
                <a:spcPct val="30000"/>
              </a:spcBef>
              <a:spcAft>
                <a:spcPct val="0"/>
              </a:spcAft>
              <a:buClrTx/>
              <a:buSzTx/>
              <a:buFontTx/>
              <a:buNone/>
              <a:tabLst/>
              <a:defRPr/>
            </a:pPr>
            <a:r>
              <a:rPr lang="en-CA" i="0" baseline="0" dirty="0" smtClean="0"/>
              <a:t>Both the Statement of Claim, Form 14A, and the Notice of Action, Form 14C, require the new wording, as illustrated in the slide: “</a:t>
            </a:r>
            <a:r>
              <a:rPr lang="en-CA" sz="1200" dirty="0" smtClean="0">
                <a:latin typeface="Franklin Gothic Book" pitchFamily="34" charset="0"/>
              </a:rPr>
              <a:t>TAKE NOTICE: THIS ACTION WILL AUTOMATICALLY BE DISMISSED</a:t>
            </a:r>
            <a:r>
              <a:rPr lang="en-CA" sz="1200" b="1" dirty="0" smtClean="0">
                <a:latin typeface="Franklin Gothic Book" pitchFamily="34" charset="0"/>
              </a:rPr>
              <a:t> </a:t>
            </a:r>
            <a:r>
              <a:rPr lang="en-CA" sz="1200" dirty="0" smtClean="0">
                <a:latin typeface="Franklin Gothic Book" pitchFamily="34" charset="0"/>
              </a:rPr>
              <a:t>if it has not been set down for trial or terminated by any means within five years after the action was commenced unless otherwise ordered by the court.”</a:t>
            </a:r>
          </a:p>
          <a:p>
            <a:pPr marL="0" marR="0" indent="0" algn="l" defTabSz="914400" rtl="0" eaLnBrk="0" fontAlgn="base" latinLnBrk="0" hangingPunct="0">
              <a:lnSpc>
                <a:spcPct val="100000"/>
              </a:lnSpc>
              <a:spcBef>
                <a:spcPct val="30000"/>
              </a:spcBef>
              <a:spcAft>
                <a:spcPct val="0"/>
              </a:spcAft>
              <a:buClrTx/>
              <a:buSzTx/>
              <a:buFontTx/>
              <a:buNone/>
              <a:tabLst/>
              <a:defRPr/>
            </a:pPr>
            <a:r>
              <a:rPr lang="en-CA" i="0" dirty="0" smtClean="0"/>
              <a:t>Make sure that all your Statements</a:t>
            </a:r>
            <a:r>
              <a:rPr lang="en-CA" i="0" baseline="0" dirty="0" smtClean="0"/>
              <a:t> of Claim and Notices of Action </a:t>
            </a:r>
            <a:r>
              <a:rPr lang="en-CA" i="0" dirty="0" smtClean="0"/>
              <a:t>include this preamble. Remember, court forms</a:t>
            </a:r>
            <a:r>
              <a:rPr lang="en-CA" i="0" baseline="0" dirty="0" smtClean="0"/>
              <a:t> can be downloaded at </a:t>
            </a:r>
            <a:r>
              <a:rPr lang="en-CA" b="1" i="0" baseline="0" dirty="0" smtClean="0"/>
              <a:t>www.ontariocourtforms.on.ca/english/civil</a:t>
            </a:r>
          </a:p>
          <a:p>
            <a:endParaRPr lang="en-CA" i="0"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12</a:t>
            </a:fld>
            <a:endParaRPr lang="en-GB"/>
          </a:p>
        </p:txBody>
      </p:sp>
    </p:spTree>
    <p:extLst>
      <p:ext uri="{BB962C8B-B14F-4D97-AF65-F5344CB8AC3E}">
        <p14:creationId xmlns:p14="http://schemas.microsoft.com/office/powerpoint/2010/main" val="28135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baseline="0" dirty="0" smtClean="0"/>
              <a:t>Small claims court actions will be dismissed on the later of September 1, 2017 or 2 years from the action’s start date, if:</a:t>
            </a:r>
            <a:endParaRPr lang="en-CA" b="1" i="0" baseline="0" dirty="0" smtClean="0"/>
          </a:p>
          <a:p>
            <a:r>
              <a:rPr lang="en-CA" dirty="0" smtClean="0"/>
              <a:t>More than 2 years have passed since the Plaintiff’s Claim was issued;</a:t>
            </a:r>
          </a:p>
          <a:p>
            <a:r>
              <a:rPr lang="en-CA" dirty="0" smtClean="0"/>
              <a:t>Motion in writing for assessment of damages has not been filed; and</a:t>
            </a:r>
          </a:p>
          <a:p>
            <a:r>
              <a:rPr lang="en-CA" dirty="0" smtClean="0"/>
              <a:t>Trial or assessment hearing date has not been requested by the plaintiff</a:t>
            </a:r>
          </a:p>
          <a:p>
            <a:endParaRPr lang="en-CA" i="0" dirty="0" smtClean="0"/>
          </a:p>
          <a:p>
            <a:r>
              <a:rPr lang="en-CA" i="0" dirty="0" smtClean="0"/>
              <a:t>No notice will be provided that</a:t>
            </a:r>
            <a:r>
              <a:rPr lang="en-CA" i="0" baseline="0" dirty="0" smtClean="0"/>
              <a:t> an action will be dismissed!</a:t>
            </a:r>
          </a:p>
          <a:p>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13</a:t>
            </a:fld>
            <a:endParaRPr lang="en-GB"/>
          </a:p>
        </p:txBody>
      </p:sp>
    </p:spTree>
    <p:extLst>
      <p:ext uri="{BB962C8B-B14F-4D97-AF65-F5344CB8AC3E}">
        <p14:creationId xmlns:p14="http://schemas.microsoft.com/office/powerpoint/2010/main" val="28135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following slides we will take a look at three ways to avoid dismissal. </a:t>
            </a:r>
          </a:p>
          <a:p>
            <a:r>
              <a:rPr lang="en-CA" dirty="0" smtClean="0"/>
              <a:t>The best way is to</a:t>
            </a:r>
            <a:r>
              <a:rPr lang="en-CA" baseline="0" dirty="0" smtClean="0"/>
              <a:t> move your file along!</a:t>
            </a:r>
          </a:p>
          <a:p>
            <a:endParaRPr lang="en-CA"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14</a:t>
            </a:fld>
            <a:endParaRPr lang="en-GB"/>
          </a:p>
        </p:txBody>
      </p:sp>
    </p:spTree>
    <p:extLst>
      <p:ext uri="{BB962C8B-B14F-4D97-AF65-F5344CB8AC3E}">
        <p14:creationId xmlns:p14="http://schemas.microsoft.com/office/powerpoint/2010/main" val="297663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 the 3 ways to avoid dismissal, by far the best is to move</a:t>
            </a:r>
            <a:r>
              <a:rPr lang="en-CA" baseline="0" dirty="0" smtClean="0"/>
              <a:t> your action along so that you can set the matter down in a timely manner. There are numerous benefits to doing so, which we’ll cover in the next slide.</a:t>
            </a:r>
          </a:p>
          <a:p>
            <a:r>
              <a:rPr lang="en-CA" dirty="0" smtClean="0"/>
              <a:t>The other</a:t>
            </a:r>
            <a:r>
              <a:rPr lang="en-CA" baseline="0" dirty="0" smtClean="0"/>
              <a:t> 2</a:t>
            </a:r>
            <a:r>
              <a:rPr lang="en-CA" dirty="0" smtClean="0"/>
              <a:t> ways apply when you are</a:t>
            </a:r>
            <a:r>
              <a:rPr lang="en-CA" baseline="0" dirty="0" smtClean="0"/>
              <a:t> unable to set the matter down by the dismissal date. In this case seek consent from all parties to file a timetable and draft order with the court. If you can do this then it’s smooth sailing from there.</a:t>
            </a:r>
          </a:p>
          <a:p>
            <a:r>
              <a:rPr lang="en-CA" baseline="0" dirty="0" smtClean="0"/>
              <a:t>If you cannot obtain consent, then you must bring a motion for a status hearing </a:t>
            </a:r>
            <a:r>
              <a:rPr lang="en-CA" b="1" baseline="0" dirty="0" smtClean="0"/>
              <a:t>before the dismissal deadline</a:t>
            </a:r>
            <a:r>
              <a:rPr lang="en-CA" baseline="0" dirty="0" smtClean="0"/>
              <a:t>.    </a:t>
            </a:r>
          </a:p>
          <a:p>
            <a:r>
              <a:rPr lang="en-CA" baseline="0" dirty="0" smtClean="0"/>
              <a:t>Keep in mind that in some jurisdictions you must book a motion well in advance of the hearing date. For this reason we suggest booking a status motion as soon as possible, once it is apparent that consent cannot be obtained.</a:t>
            </a:r>
          </a:p>
          <a:p>
            <a:r>
              <a:rPr lang="en-CA" baseline="0" dirty="0" smtClean="0"/>
              <a:t>If a status hearing is contested then notify L</a:t>
            </a:r>
            <a:r>
              <a:rPr lang="en-CA" sz="1000" dirty="0" smtClean="0"/>
              <a:t>AW</a:t>
            </a:r>
            <a:r>
              <a:rPr lang="en-CA" baseline="0" dirty="0" smtClean="0"/>
              <a:t>PRO, as you now have a file that may result in a claim against you. </a:t>
            </a:r>
          </a:p>
          <a:p>
            <a:endParaRPr lang="en-CA" baseline="0" dirty="0" smtClean="0"/>
          </a:p>
          <a:p>
            <a:endParaRPr lang="en-CA" dirty="0" smtClean="0"/>
          </a:p>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15</a:t>
            </a:fld>
            <a:endParaRPr lang="en-GB"/>
          </a:p>
        </p:txBody>
      </p:sp>
    </p:spTree>
    <p:extLst>
      <p:ext uri="{BB962C8B-B14F-4D97-AF65-F5344CB8AC3E}">
        <p14:creationId xmlns:p14="http://schemas.microsoft.com/office/powerpoint/2010/main" val="297663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a number of benefits to taking</a:t>
            </a:r>
            <a:r>
              <a:rPr lang="en-CA" baseline="0" dirty="0" smtClean="0"/>
              <a:t> </a:t>
            </a:r>
            <a:r>
              <a:rPr lang="en-CA" dirty="0" smtClean="0"/>
              <a:t>timely litigation</a:t>
            </a:r>
            <a:r>
              <a:rPr lang="en-CA" baseline="0" dirty="0" smtClean="0"/>
              <a:t> steps:</a:t>
            </a:r>
          </a:p>
          <a:p>
            <a:r>
              <a:rPr lang="en-CA" baseline="0" dirty="0" smtClean="0"/>
              <a:t>-obtain evidence early. Records disappear over time and witnesses’ memories decay. Taking early steps ensures you get the evidence you need.</a:t>
            </a:r>
          </a:p>
          <a:p>
            <a:r>
              <a:rPr lang="en-CA" baseline="0" dirty="0" smtClean="0"/>
              <a:t>-save on disbursements. The longer your file goes, the more disbursements you will spend. You will need to get clinical notes and records updated, expert reports updated, etc. Every update can exponentially increase the cost of the litigation.</a:t>
            </a:r>
          </a:p>
          <a:p>
            <a:r>
              <a:rPr lang="en-CA" baseline="0" dirty="0" smtClean="0"/>
              <a:t>-clients may cut down your Work In Progress (WIP) if the litigation goes for too long, citing unnecessary time and costs. Prevent this from happening by taking timely steps.</a:t>
            </a:r>
          </a:p>
          <a:p>
            <a:r>
              <a:rPr lang="en-CA" baseline="0" dirty="0" smtClean="0"/>
              <a:t>-clients want their cases over with. Keep clients happy and reduce stress by resolving cases quickly.</a:t>
            </a:r>
          </a:p>
          <a:p>
            <a:r>
              <a:rPr lang="en-CA" baseline="0" dirty="0" smtClean="0"/>
              <a:t>-once discoveries are complete, think about what undertakings are really needed and prepare to set the matter down.</a:t>
            </a:r>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16</a:t>
            </a:fld>
            <a:endParaRPr lang="en-GB"/>
          </a:p>
        </p:txBody>
      </p:sp>
    </p:spTree>
    <p:extLst>
      <p:ext uri="{BB962C8B-B14F-4D97-AF65-F5344CB8AC3E}">
        <p14:creationId xmlns:p14="http://schemas.microsoft.com/office/powerpoint/2010/main" val="297663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 matter cannot </a:t>
            </a:r>
            <a:r>
              <a:rPr lang="en-CA" smtClean="0"/>
              <a:t>be set </a:t>
            </a:r>
            <a:r>
              <a:rPr lang="en-CA" dirty="0" smtClean="0"/>
              <a:t>down by</a:t>
            </a:r>
            <a:r>
              <a:rPr lang="en-CA" baseline="0" dirty="0" smtClean="0"/>
              <a:t> dismissal date, then you can file a timetable &amp; order on consent. The consent timetable will set out the steps to be taken in the litigation, including a set-down date. Typically this includes deadline dates to complete discoveries, answer outstanding undertakings, and bring motions. </a:t>
            </a:r>
          </a:p>
          <a:p>
            <a:r>
              <a:rPr lang="en-CA" baseline="0" dirty="0" smtClean="0"/>
              <a:t>You must file the consent timetable &amp; order within 30 days prior to the dismissal deadline. Better to do well before.</a:t>
            </a:r>
          </a:p>
          <a:p>
            <a:r>
              <a:rPr lang="en-CA" baseline="0" dirty="0" smtClean="0"/>
              <a:t>Once this is done, it is good practice to tickle the deadlines set for </a:t>
            </a:r>
            <a:r>
              <a:rPr lang="en-CA" u="sng" baseline="0" dirty="0" smtClean="0"/>
              <a:t>all litigation steps</a:t>
            </a:r>
            <a:r>
              <a:rPr lang="en-CA" u="none" baseline="0" dirty="0" smtClean="0"/>
              <a:t>, not just the set-down date.</a:t>
            </a:r>
            <a:endParaRPr lang="en-CA" u="sng"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17</a:t>
            </a:fld>
            <a:endParaRPr lang="en-GB"/>
          </a:p>
        </p:txBody>
      </p:sp>
    </p:spTree>
    <p:extLst>
      <p:ext uri="{BB962C8B-B14F-4D97-AF65-F5344CB8AC3E}">
        <p14:creationId xmlns:p14="http://schemas.microsoft.com/office/powerpoint/2010/main" val="226358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 matter cannot be set down by dismissal</a:t>
            </a:r>
            <a:r>
              <a:rPr lang="en-CA" baseline="0" dirty="0" smtClean="0"/>
              <a:t> date, AND opposing counsel does not consent, then bring a motion for a status hearing. </a:t>
            </a:r>
          </a:p>
          <a:p>
            <a:r>
              <a:rPr lang="en-CA" dirty="0" smtClean="0"/>
              <a:t>One party can bring motion for a status hearing.</a:t>
            </a:r>
            <a:r>
              <a:rPr lang="en-CA" baseline="0" dirty="0" smtClean="0"/>
              <a:t> </a:t>
            </a:r>
            <a:r>
              <a:rPr lang="en-CA" dirty="0" smtClean="0"/>
              <a:t>At that hearing, the </a:t>
            </a:r>
            <a:r>
              <a:rPr lang="en-CA" b="1" i="1" dirty="0" smtClean="0"/>
              <a:t>plaintiff </a:t>
            </a:r>
            <a:r>
              <a:rPr lang="en-CA" dirty="0" smtClean="0"/>
              <a:t>must show cause why matter should not be dismissed for delay.</a:t>
            </a:r>
            <a:r>
              <a:rPr lang="en-CA" baseline="0" dirty="0" smtClean="0"/>
              <a:t> The court can: d</a:t>
            </a:r>
            <a:r>
              <a:rPr lang="en-CA" dirty="0" smtClean="0"/>
              <a:t>ismiss the matter, adjourn the matter,</a:t>
            </a:r>
            <a:r>
              <a:rPr lang="en-CA" baseline="0" dirty="0" smtClean="0"/>
              <a:t> m</a:t>
            </a:r>
            <a:r>
              <a:rPr lang="en-CA" dirty="0" smtClean="0"/>
              <a:t>ake a Rule 77 case management order, or set deadlines for completion of the steps necessary prior to set-down and a deadline for set down for trial or restoration to the trial list.</a:t>
            </a:r>
          </a:p>
          <a:p>
            <a:r>
              <a:rPr lang="en-CA" baseline="0" dirty="0" smtClean="0"/>
              <a:t>The file is now in imminent danger of being dismissed. There is the potential for a claim. Notify L</a:t>
            </a:r>
            <a:r>
              <a:rPr lang="en-CA" sz="1000" dirty="0" smtClean="0"/>
              <a:t>AW</a:t>
            </a:r>
            <a:r>
              <a:rPr lang="en-CA" baseline="0" dirty="0" smtClean="0"/>
              <a:t>PRO!</a:t>
            </a:r>
          </a:p>
          <a:p>
            <a:r>
              <a:rPr lang="en-CA" sz="1200" b="0" i="0" u="none" strike="noStrike" kern="1200" baseline="0" dirty="0" smtClean="0">
                <a:solidFill>
                  <a:schemeClr val="tx1"/>
                </a:solidFill>
                <a:latin typeface="Franklin Gothic Book" pitchFamily="34" charset="0"/>
                <a:ea typeface="+mn-ea"/>
                <a:cs typeface="+mn-cs"/>
              </a:rPr>
              <a:t>Don’t delay reporting the claim, as doing so can jeopardize your coverage. Immediate written notice of any claim or circumstances of an error, omission or negligent act that would reasonably give rise to a claim is a condition of coverage. If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 has the opportunity to act early − even before a claim is asserted –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 can gather and secure evidence, seek settlement, and assist the insured in avoiding a claim being made at all.</a:t>
            </a:r>
            <a:endParaRPr lang="en-CA" baseline="0" dirty="0" smtClean="0"/>
          </a:p>
          <a:p>
            <a:r>
              <a:rPr lang="en-CA" sz="1200" b="0" i="0" u="none" strike="noStrike" kern="1200" baseline="0" dirty="0" smtClean="0">
                <a:solidFill>
                  <a:schemeClr val="tx1"/>
                </a:solidFill>
                <a:latin typeface="Franklin Gothic Book" pitchFamily="34" charset="0"/>
                <a:ea typeface="+mn-ea"/>
                <a:cs typeface="+mn-cs"/>
              </a:rPr>
              <a:t>Do not admit wrongdoing when discussing with the client!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 will also assist with how to discuss the issue with your client. The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 insurance policy provides that an insured shall not voluntarily assume any liability. </a:t>
            </a:r>
            <a:endParaRPr lang="en-CA"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18</a:t>
            </a:fld>
            <a:endParaRPr lang="en-GB"/>
          </a:p>
        </p:txBody>
      </p:sp>
    </p:spTree>
    <p:extLst>
      <p:ext uri="{BB962C8B-B14F-4D97-AF65-F5344CB8AC3E}">
        <p14:creationId xmlns:p14="http://schemas.microsoft.com/office/powerpoint/2010/main" val="52474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to</a:t>
            </a:r>
            <a:r>
              <a:rPr lang="en-CA" baseline="0" dirty="0" smtClean="0"/>
              <a:t> do when a case is dismissed?</a:t>
            </a:r>
          </a:p>
          <a:p>
            <a:r>
              <a:rPr lang="en-CA" baseline="0" dirty="0" smtClean="0"/>
              <a:t>If you haven’t already notified L</a:t>
            </a:r>
            <a:r>
              <a:rPr lang="en-CA" sz="1000" dirty="0" smtClean="0"/>
              <a:t>AW</a:t>
            </a:r>
            <a:r>
              <a:rPr lang="en-CA" baseline="0" dirty="0" smtClean="0"/>
              <a:t>PRO, then you should do so. L</a:t>
            </a:r>
            <a:r>
              <a:rPr lang="en-CA" sz="1000" dirty="0" smtClean="0"/>
              <a:t>AW</a:t>
            </a:r>
            <a:r>
              <a:rPr lang="en-CA" baseline="0" dirty="0" smtClean="0"/>
              <a:t>PRO can help with bringing the motion to set aside dismissal. Delaying this process can hurt the chances a case can be restored after it has been dismissed.</a:t>
            </a:r>
          </a:p>
          <a:p>
            <a:endParaRPr lang="en-CA"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19</a:t>
            </a:fld>
            <a:endParaRPr lang="en-GB"/>
          </a:p>
        </p:txBody>
      </p:sp>
    </p:spTree>
    <p:extLst>
      <p:ext uri="{BB962C8B-B14F-4D97-AF65-F5344CB8AC3E}">
        <p14:creationId xmlns:p14="http://schemas.microsoft.com/office/powerpoint/2010/main" val="25311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See text on</a:t>
            </a:r>
            <a:r>
              <a:rPr lang="en-CA" baseline="0" dirty="0" smtClean="0"/>
              <a:t> slide.</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a:t>
            </a:fld>
            <a:endParaRPr lang="en-GB"/>
          </a:p>
        </p:txBody>
      </p:sp>
    </p:spTree>
    <p:extLst>
      <p:ext uri="{BB962C8B-B14F-4D97-AF65-F5344CB8AC3E}">
        <p14:creationId xmlns:p14="http://schemas.microsoft.com/office/powerpoint/2010/main" val="3731860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you want to talk to </a:t>
            </a:r>
            <a:r>
              <a:rPr lang="en-CA" baseline="0" dirty="0" smtClean="0"/>
              <a:t>L</a:t>
            </a:r>
            <a:r>
              <a:rPr lang="en-CA" sz="1000" dirty="0" smtClean="0"/>
              <a:t>AW</a:t>
            </a:r>
            <a:r>
              <a:rPr lang="en-CA" baseline="0" dirty="0" smtClean="0"/>
              <a:t>PRO</a:t>
            </a:r>
            <a:r>
              <a:rPr lang="en-CA" dirty="0" smtClean="0"/>
              <a:t>:</a:t>
            </a:r>
            <a:endParaRPr lang="en-CA" dirty="0"/>
          </a:p>
          <a:p>
            <a:r>
              <a:rPr lang="en-CA" dirty="0" smtClean="0"/>
              <a:t>Where </a:t>
            </a:r>
            <a:r>
              <a:rPr lang="en-CA" dirty="0"/>
              <a:t>an administrative dismissal is not set aside despite any steps that may have been taken by or under the direction of </a:t>
            </a:r>
            <a:r>
              <a:rPr lang="en-CA" baseline="0" dirty="0" smtClean="0"/>
              <a:t>L</a:t>
            </a:r>
            <a:r>
              <a:rPr lang="en-CA" sz="1000" dirty="0" smtClean="0"/>
              <a:t>AW</a:t>
            </a:r>
            <a:r>
              <a:rPr lang="en-CA" baseline="0" dirty="0" smtClean="0"/>
              <a:t>PRO</a:t>
            </a:r>
            <a:r>
              <a:rPr lang="en-CA" dirty="0" smtClean="0"/>
              <a:t>, </a:t>
            </a:r>
            <a:r>
              <a:rPr lang="en-CA" dirty="0"/>
              <a:t>in regard to a resulting claim, the deductible for that claim will be deemed to apply to claim expenses, indemnity payments and/or repair costs and be $10,000 more than the deductible chosen by the insured and/or listed on the declarations page of the policy. (There is an exception to this, for claims arising out of certain </a:t>
            </a:r>
            <a:r>
              <a:rPr lang="en-CA" i="1" dirty="0"/>
              <a:t>pro bono</a:t>
            </a:r>
            <a:r>
              <a:rPr lang="en-CA" dirty="0"/>
              <a:t> work.) </a:t>
            </a:r>
          </a:p>
          <a:p>
            <a:r>
              <a:rPr lang="en-CA" sz="1200" b="0" i="0" u="none" strike="noStrike" kern="1200" baseline="0" dirty="0" smtClean="0">
                <a:solidFill>
                  <a:schemeClr val="tx1"/>
                </a:solidFill>
                <a:latin typeface="Franklin Gothic Book" pitchFamily="34" charset="0"/>
                <a:ea typeface="+mn-ea"/>
                <a:cs typeface="+mn-cs"/>
              </a:rPr>
              <a:t>This increased deductible started with the 2014 policy year and was a response to escalating claims costs on administrative dismissal claims, despite extensive efforts by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 to educate the bar on how to avoid these easily preventable claims. It is our hope that this increased deductible will have an influence on lawyers’ practice habits similar to that of the “double deductible” on conflicts claims after it was introduced. </a:t>
            </a:r>
          </a:p>
          <a:p>
            <a:r>
              <a:rPr lang="en-CA" sz="1200" b="0" i="0" u="none" strike="noStrike" kern="1200" baseline="0" dirty="0" smtClean="0">
                <a:solidFill>
                  <a:schemeClr val="tx1"/>
                </a:solidFill>
                <a:latin typeface="Franklin Gothic Book" pitchFamily="34" charset="0"/>
                <a:ea typeface="+mn-ea"/>
                <a:cs typeface="+mn-cs"/>
              </a:rPr>
              <a:t>Under the old Rule administrative dismissal claims were often repaired if early notice was provided, so we urge lawyers to report actual and potential claims as soon as they are discovered to permit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 counsel every opportunity to have the proceeding reinstated and to avoid the application of the increased deductible.</a:t>
            </a: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20</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Most of the cases courts saw under old Rule 48 were less than 2 years old.</a:t>
            </a:r>
            <a:r>
              <a:rPr lang="en-CA" baseline="0" dirty="0" smtClean="0"/>
              <a:t> Some were also less than 5 years old. Many of these cases were dismissed. </a:t>
            </a:r>
            <a:endParaRPr lang="en-CA" sz="3200" dirty="0" smtClean="0"/>
          </a:p>
          <a:p>
            <a:r>
              <a:rPr lang="en-CA" baseline="0" dirty="0" smtClean="0"/>
              <a:t>Under the new Rule 48 courts will see mostly cases older than 5 years old.  </a:t>
            </a:r>
            <a:r>
              <a:rPr lang="en-CA" dirty="0" smtClean="0"/>
              <a:t>We</a:t>
            </a:r>
            <a:r>
              <a:rPr lang="en-CA" baseline="0" dirty="0" smtClean="0"/>
              <a:t> anticipate courts will be less forgiving under the new Rule 48 than when adjudicating the previous Rule 48. Don’t tempt fate. Move your files along!</a:t>
            </a:r>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21</a:t>
            </a:fld>
            <a:endParaRPr lang="en-GB"/>
          </a:p>
        </p:txBody>
      </p:sp>
    </p:spTree>
    <p:extLst>
      <p:ext uri="{BB962C8B-B14F-4D97-AF65-F5344CB8AC3E}">
        <p14:creationId xmlns:p14="http://schemas.microsoft.com/office/powerpoint/2010/main" val="2430192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there are many reasons matters proceed at different rates and are not set down in time, there are </a:t>
            </a:r>
            <a:r>
              <a:rPr lang="en-CA" dirty="0" smtClean="0"/>
              <a:t>some that </a:t>
            </a:r>
            <a:r>
              <a:rPr lang="en-CA" baseline="0" dirty="0" smtClean="0"/>
              <a:t>L</a:t>
            </a:r>
            <a:r>
              <a:rPr lang="en-CA" sz="1000" dirty="0" smtClean="0"/>
              <a:t>AW</a:t>
            </a:r>
            <a:r>
              <a:rPr lang="en-CA" baseline="0" dirty="0" smtClean="0"/>
              <a:t>PRO</a:t>
            </a:r>
            <a:r>
              <a:rPr lang="en-CA" dirty="0" smtClean="0"/>
              <a:t> </a:t>
            </a:r>
            <a:r>
              <a:rPr lang="en-CA" dirty="0"/>
              <a:t>sees over and over </a:t>
            </a:r>
            <a:r>
              <a:rPr lang="en-CA" dirty="0" smtClean="0"/>
              <a:t>again.</a:t>
            </a:r>
            <a:endParaRPr lang="en-CA" dirty="0"/>
          </a:p>
          <a:p>
            <a:r>
              <a:rPr lang="en-CA" dirty="0" smtClean="0"/>
              <a:t>And in most cases these reasons </a:t>
            </a:r>
            <a:r>
              <a:rPr lang="en-CA" dirty="0"/>
              <a:t>are easily recognizable and </a:t>
            </a:r>
            <a:r>
              <a:rPr lang="en-CA" dirty="0" smtClean="0"/>
              <a:t>avoidable. We’ll take a look at these</a:t>
            </a:r>
            <a:r>
              <a:rPr lang="en-CA" baseline="0" dirty="0" smtClean="0"/>
              <a:t> and then go through the steps you can take to prevent claims.</a:t>
            </a:r>
            <a:endParaRPr lang="en-CA" dirty="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22</a:t>
            </a:fld>
            <a:endParaRPr lang="en-GB"/>
          </a:p>
        </p:txBody>
      </p:sp>
    </p:spTree>
    <p:extLst>
      <p:ext uri="{BB962C8B-B14F-4D97-AF65-F5344CB8AC3E}">
        <p14:creationId xmlns:p14="http://schemas.microsoft.com/office/powerpoint/2010/main" val="3303638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very frustrating </a:t>
            </a:r>
            <a:r>
              <a:rPr lang="en-CA" dirty="0" smtClean="0"/>
              <a:t>for</a:t>
            </a:r>
            <a:r>
              <a:rPr lang="en-CA" baseline="0" dirty="0" smtClean="0"/>
              <a:t> L</a:t>
            </a:r>
            <a:r>
              <a:rPr lang="en-CA" sz="1000" dirty="0" smtClean="0"/>
              <a:t>AW</a:t>
            </a:r>
            <a:r>
              <a:rPr lang="en-CA" baseline="0" dirty="0" smtClean="0"/>
              <a:t>PRO </a:t>
            </a:r>
            <a:r>
              <a:rPr lang="en-CA" dirty="0" smtClean="0"/>
              <a:t>is </a:t>
            </a:r>
            <a:r>
              <a:rPr lang="en-CA" dirty="0"/>
              <a:t>the top 3 most common ones show up far more often than they </a:t>
            </a:r>
            <a:r>
              <a:rPr lang="en-CA" dirty="0" smtClean="0"/>
              <a:t>should. …and not to belabour</a:t>
            </a:r>
            <a:r>
              <a:rPr lang="en-CA" baseline="0" dirty="0" smtClean="0"/>
              <a:t> the point: but </a:t>
            </a:r>
            <a:r>
              <a:rPr lang="en-CA" dirty="0" smtClean="0"/>
              <a:t>they </a:t>
            </a:r>
            <a:r>
              <a:rPr lang="en-CA" dirty="0"/>
              <a:t>are </a:t>
            </a:r>
            <a:r>
              <a:rPr lang="en-CA" dirty="0" smtClean="0"/>
              <a:t>all easily </a:t>
            </a:r>
            <a:r>
              <a:rPr lang="en-CA" dirty="0"/>
              <a:t>recognizable and preventable.</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1. The weak and languishing file: This </a:t>
            </a:r>
            <a:r>
              <a:rPr lang="en-CA" dirty="0"/>
              <a:t>typically results from a poor evaluation of a file at the time of retainer, or because a re-evaluation didn’t occur when circumstances changed as the matter progressed. Proper screening at the time of retainer, and as a file proceeds, can help you avoid investing in a file with limited prospects for success</a:t>
            </a:r>
            <a:r>
              <a:rPr lang="en-CA" dirty="0" smtClean="0"/>
              <a:t>.</a:t>
            </a:r>
          </a:p>
          <a:p>
            <a:pPr marL="0" indent="0">
              <a:buNone/>
            </a:pPr>
            <a:r>
              <a:rPr lang="en-CA" dirty="0" smtClean="0"/>
              <a:t>Sometimes lawyers may</a:t>
            </a:r>
            <a:r>
              <a:rPr lang="en-CA" baseline="0" dirty="0" smtClean="0"/>
              <a:t> take on a small case in the hope </a:t>
            </a:r>
            <a:r>
              <a:rPr lang="en-CA" dirty="0" smtClean="0"/>
              <a:t>it will develop over time. I</a:t>
            </a:r>
            <a:r>
              <a:rPr lang="en-CA" baseline="0" dirty="0" smtClean="0"/>
              <a:t>t’s important to stay on top of the file and have firm processes that ensure the file is still moving forward and regularly assessed. A file progress plan may be helpful to keep a file moving. If the file is not worth proceeding with, have a sit-down with the client and engage in an honest discussion, terminate the retainer, and get off the record if necessary. Document the details of the discussion. If the file is worth proceeding with after all, then continue to take timely steps.</a:t>
            </a:r>
            <a:endParaRPr lang="en-CA" dirty="0"/>
          </a:p>
          <a:p>
            <a:r>
              <a:rPr lang="en-CA" dirty="0" smtClean="0"/>
              <a:t>2</a:t>
            </a:r>
            <a:r>
              <a:rPr lang="en-CA" dirty="0"/>
              <a:t>. These occur when a senior lawyer assigns responsibility for a file to a junior who is overwhelmed with the workload and is too embarrassed or intimidated to speak up. Senior lawyers may be ultimately responsible for work they delegate</a:t>
            </a:r>
            <a:r>
              <a:rPr lang="en-CA" dirty="0" smtClean="0"/>
              <a:t>. Instill</a:t>
            </a:r>
            <a:r>
              <a:rPr lang="en-CA" baseline="0" dirty="0" smtClean="0"/>
              <a:t> a firm culture that encourages junior lawyers to speak up when they are overwhelmed.</a:t>
            </a:r>
            <a:endParaRPr lang="en-CA" dirty="0"/>
          </a:p>
          <a:p>
            <a:r>
              <a:rPr lang="en-CA" dirty="0" smtClean="0"/>
              <a:t>3</a:t>
            </a:r>
            <a:r>
              <a:rPr lang="en-CA" dirty="0"/>
              <a:t>. The third reason warrants its own slide - </a:t>
            </a:r>
            <a:r>
              <a:rPr lang="en-CA" i="1" dirty="0"/>
              <a:t>See next slide</a:t>
            </a:r>
          </a:p>
          <a:p>
            <a:endParaRPr lang="en-CA" i="1"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23</a:t>
            </a:fld>
            <a:endParaRPr lang="en-GB"/>
          </a:p>
        </p:txBody>
      </p:sp>
    </p:spTree>
    <p:extLst>
      <p:ext uri="{BB962C8B-B14F-4D97-AF65-F5344CB8AC3E}">
        <p14:creationId xmlns:p14="http://schemas.microsoft.com/office/powerpoint/2010/main" val="89888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very dangerous scenario arises when a lawyer takes an unexpected hiatus from legal practice (for example, due to illness, substance abuse or family emergency) or is still in the office but overwhelmed and “not present”, which leads to the ball being dropped on several files, or even his or her entire practice. This triggers a “cluster” of administrative dismissals and it is a scenario that </a:t>
            </a:r>
            <a:r>
              <a:rPr lang="en-CA" baseline="0" dirty="0" smtClean="0"/>
              <a:t>L</a:t>
            </a:r>
            <a:r>
              <a:rPr lang="en-CA" sz="1000" dirty="0" smtClean="0"/>
              <a:t>AW</a:t>
            </a:r>
            <a:r>
              <a:rPr lang="en-CA" baseline="0" dirty="0" smtClean="0"/>
              <a:t>PRO</a:t>
            </a:r>
            <a:r>
              <a:rPr lang="en-CA" dirty="0" smtClean="0"/>
              <a:t> </a:t>
            </a:r>
            <a:r>
              <a:rPr lang="en-CA" dirty="0"/>
              <a:t>sees all too frequently, even at law firms that should have systems to prevent this from happening.</a:t>
            </a:r>
          </a:p>
          <a:p>
            <a:r>
              <a:rPr lang="en-CA" dirty="0" smtClean="0"/>
              <a:t>The </a:t>
            </a:r>
            <a:r>
              <a:rPr lang="en-CA" dirty="0"/>
              <a:t>departed lawyer’s active files were not being monitored by a staff person or transferred to a </a:t>
            </a:r>
            <a:r>
              <a:rPr lang="en-CA" dirty="0" smtClean="0"/>
              <a:t>colleague. Lawyers </a:t>
            </a:r>
            <a:r>
              <a:rPr lang="en-CA" dirty="0"/>
              <a:t>and law firms should be prepared for unexpected work interruptions including illness or injury. </a:t>
            </a:r>
          </a:p>
          <a:p>
            <a:r>
              <a:rPr lang="en-CA" dirty="0" smtClean="0"/>
              <a:t>Does </a:t>
            </a:r>
            <a:r>
              <a:rPr lang="en-CA" dirty="0"/>
              <a:t>your firm have systems </a:t>
            </a:r>
            <a:r>
              <a:rPr lang="en-CA" dirty="0" smtClean="0"/>
              <a:t>and processes in place that </a:t>
            </a:r>
            <a:r>
              <a:rPr lang="en-CA" dirty="0"/>
              <a:t>will recognize and be prepared to handle these situations? Who will handle urgent client matters in these circumstances? Will the lawyer taking over a file be able to review files to identify matters requiring prompt action</a:t>
            </a:r>
            <a:r>
              <a:rPr lang="en-CA" dirty="0" smtClean="0"/>
              <a:t>?</a:t>
            </a:r>
          </a:p>
          <a:p>
            <a:r>
              <a:rPr lang="en-CA" dirty="0" smtClean="0"/>
              <a:t>Use</a:t>
            </a:r>
            <a:r>
              <a:rPr lang="en-CA" baseline="0" dirty="0" smtClean="0"/>
              <a:t> the Rule 48 Toolkit, which we will discuss in a few slides, to ensure the right systems and processes are in place.</a:t>
            </a: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24</a:t>
            </a:fld>
            <a:endParaRPr lang="en-GB"/>
          </a:p>
        </p:txBody>
      </p:sp>
    </p:spTree>
    <p:extLst>
      <p:ext uri="{BB962C8B-B14F-4D97-AF65-F5344CB8AC3E}">
        <p14:creationId xmlns:p14="http://schemas.microsoft.com/office/powerpoint/2010/main" val="89888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Other common reasons</a:t>
            </a:r>
            <a:r>
              <a:rPr lang="en-CA" baseline="0" dirty="0" smtClean="0"/>
              <a:t> why work on files stops and what you can do about them:</a:t>
            </a:r>
          </a:p>
          <a:p>
            <a:pPr marL="165261" indent="-165261">
              <a:buFont typeface="Arial" panose="020B0604020202020204" pitchFamily="34" charset="0"/>
              <a:buChar char="•"/>
            </a:pPr>
            <a:r>
              <a:rPr lang="en-CA" dirty="0" smtClean="0"/>
              <a:t>Don’t know the law – seek </a:t>
            </a:r>
            <a:r>
              <a:rPr lang="en-CA" smtClean="0"/>
              <a:t>help</a:t>
            </a:r>
            <a:r>
              <a:rPr lang="en-CA" baseline="0" smtClean="0"/>
              <a:t> from </a:t>
            </a:r>
            <a:r>
              <a:rPr lang="en-CA" baseline="0" dirty="0" smtClean="0"/>
              <a:t>another lawyer or </a:t>
            </a:r>
            <a:r>
              <a:rPr lang="en-CA" dirty="0" smtClean="0"/>
              <a:t>refer out</a:t>
            </a:r>
            <a:r>
              <a:rPr lang="en-CA" baseline="0" dirty="0" smtClean="0"/>
              <a:t> to a lawyer familiar with the area of law</a:t>
            </a:r>
            <a:endParaRPr lang="en-CA" dirty="0" smtClean="0"/>
          </a:p>
          <a:p>
            <a:pPr marL="165261" indent="-165261">
              <a:buFont typeface="Arial" panose="020B0604020202020204" pitchFamily="34" charset="0"/>
              <a:buChar char="•"/>
            </a:pPr>
            <a:r>
              <a:rPr lang="en-CA" dirty="0" smtClean="0"/>
              <a:t>Too busy – make time to deal with it, schedule a block of time in your calendar</a:t>
            </a:r>
          </a:p>
          <a:p>
            <a:pPr marL="165261" indent="-165261">
              <a:buFont typeface="Arial" panose="020B0604020202020204" pitchFamily="34" charset="0"/>
              <a:buChar char="•"/>
            </a:pPr>
            <a:r>
              <a:rPr lang="en-CA" dirty="0" smtClean="0"/>
              <a:t>Seems too big to tackle – break the work</a:t>
            </a:r>
            <a:r>
              <a:rPr lang="en-CA" baseline="0" dirty="0" smtClean="0"/>
              <a:t> </a:t>
            </a:r>
            <a:r>
              <a:rPr lang="en-CA" dirty="0" smtClean="0"/>
              <a:t>into smaller pieces and tackle them one at a time</a:t>
            </a:r>
          </a:p>
          <a:p>
            <a:pPr marL="165261" indent="-165261">
              <a:buFont typeface="Arial" panose="020B0604020202020204" pitchFamily="34" charset="0"/>
              <a:buChar char="•"/>
            </a:pPr>
            <a:r>
              <a:rPr lang="en-CA" dirty="0" smtClean="0"/>
              <a:t>Unpaid fees – work to collect the fees to replenish</a:t>
            </a:r>
            <a:r>
              <a:rPr lang="en-CA" baseline="0" dirty="0" smtClean="0"/>
              <a:t> your </a:t>
            </a:r>
            <a:r>
              <a:rPr lang="en-CA" dirty="0" smtClean="0"/>
              <a:t>retainer – and if that doesn’t happen</a:t>
            </a:r>
            <a:r>
              <a:rPr lang="en-CA" baseline="0" dirty="0" smtClean="0"/>
              <a:t> terminate the retainer</a:t>
            </a:r>
            <a:r>
              <a:rPr lang="en-CA" dirty="0" smtClean="0"/>
              <a:t> (comply with rules when doing so).</a:t>
            </a:r>
          </a:p>
          <a:p>
            <a:pPr marL="165261" indent="-165261">
              <a:buFont typeface="Arial" panose="020B0604020202020204" pitchFamily="34" charset="0"/>
              <a:buChar char="•"/>
            </a:pPr>
            <a:r>
              <a:rPr lang="en-CA" dirty="0" smtClean="0"/>
              <a:t>Difficult client – </a:t>
            </a:r>
            <a:r>
              <a:rPr lang="en-CA" sz="1200" b="0" i="0" u="none" strike="noStrike" kern="1200" baseline="0" dirty="0" smtClean="0">
                <a:solidFill>
                  <a:schemeClr val="tx1"/>
                </a:solidFill>
                <a:latin typeface="Franklin Gothic Book" pitchFamily="34" charset="0"/>
                <a:ea typeface="+mn-ea"/>
                <a:cs typeface="+mn-cs"/>
              </a:rPr>
              <a:t>Take control and deal with the client. For help on how to do this, refer to </a:t>
            </a:r>
            <a:r>
              <a:rPr lang="en-CA" baseline="0" dirty="0" smtClean="0"/>
              <a:t>L</a:t>
            </a:r>
            <a:r>
              <a:rPr lang="en-CA" sz="1000" dirty="0" smtClean="0"/>
              <a:t>AW</a:t>
            </a:r>
            <a:r>
              <a:rPr lang="en-CA" baseline="0" dirty="0" smtClean="0"/>
              <a:t>PRO</a:t>
            </a:r>
            <a:r>
              <a:rPr lang="en-CA" sz="1200" b="0" i="0" u="none" strike="noStrike" kern="1200" baseline="0" dirty="0" smtClean="0">
                <a:solidFill>
                  <a:schemeClr val="tx1"/>
                </a:solidFill>
                <a:latin typeface="Franklin Gothic Book" pitchFamily="34" charset="0"/>
                <a:ea typeface="+mn-ea"/>
                <a:cs typeface="+mn-cs"/>
              </a:rPr>
              <a:t>’s difficult client resources (practicePRO.ca/</a:t>
            </a:r>
            <a:r>
              <a:rPr lang="en-CA" sz="1200" b="0" i="0" u="none" strike="noStrike" kern="1200" baseline="0" dirty="0" err="1" smtClean="0">
                <a:solidFill>
                  <a:schemeClr val="tx1"/>
                </a:solidFill>
                <a:latin typeface="Franklin Gothic Book" pitchFamily="34" charset="0"/>
                <a:ea typeface="+mn-ea"/>
                <a:cs typeface="+mn-cs"/>
              </a:rPr>
              <a:t>difficultclients</a:t>
            </a:r>
            <a:r>
              <a:rPr lang="en-CA" sz="1200" b="0" i="0" u="none" strike="noStrike" kern="1200" baseline="0" dirty="0" smtClean="0">
                <a:solidFill>
                  <a:schemeClr val="tx1"/>
                </a:solidFill>
                <a:latin typeface="Franklin Gothic Book" pitchFamily="34" charset="0"/>
                <a:ea typeface="+mn-ea"/>
                <a:cs typeface="+mn-cs"/>
              </a:rPr>
              <a:t>). If the relationship is truly broken, terminate the retainer.</a:t>
            </a:r>
          </a:p>
          <a:p>
            <a:pPr marL="165261" marR="0" indent="-16526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smtClean="0"/>
              <a:t>Difficult opposing counsel – talk to another lawyer</a:t>
            </a:r>
            <a:r>
              <a:rPr lang="en-CA" baseline="0" dirty="0" smtClean="0"/>
              <a:t> for some advice and perspective on how to handle the situation </a:t>
            </a:r>
            <a:endParaRPr lang="en-CA" dirty="0" smtClean="0"/>
          </a:p>
          <a:p>
            <a:r>
              <a:rPr lang="en-CA" sz="1200" b="0" i="0" u="none" strike="noStrike" kern="1200" baseline="0" dirty="0" smtClean="0">
                <a:solidFill>
                  <a:schemeClr val="tx1"/>
                </a:solidFill>
                <a:latin typeface="Franklin Gothic Book" pitchFamily="34" charset="0"/>
                <a:ea typeface="+mn-ea"/>
                <a:cs typeface="+mn-cs"/>
              </a:rPr>
              <a:t>If you terminate the retainer and you are already on the record, you will need to bring a motion to get off the record. When bringing the motion make sure you do not prejudice the client. Remember not to disclose privileged information.</a:t>
            </a:r>
          </a:p>
          <a:p>
            <a:endParaRPr lang="en-CA"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25</a:t>
            </a:fld>
            <a:endParaRPr lang="en-GB"/>
          </a:p>
        </p:txBody>
      </p:sp>
    </p:spTree>
    <p:extLst>
      <p:ext uri="{BB962C8B-B14F-4D97-AF65-F5344CB8AC3E}">
        <p14:creationId xmlns:p14="http://schemas.microsoft.com/office/powerpoint/2010/main" val="89888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that we</a:t>
            </a:r>
            <a:r>
              <a:rPr lang="en-CA" baseline="0" dirty="0" smtClean="0"/>
              <a:t> </a:t>
            </a:r>
            <a:r>
              <a:rPr lang="en-CA" dirty="0" smtClean="0"/>
              <a:t>have an understanding of the new Rule and the most common causes of Rule 48</a:t>
            </a:r>
            <a:r>
              <a:rPr lang="en-CA" baseline="0" dirty="0" smtClean="0"/>
              <a:t> related claims, we will walk through the steps you can take to reduce the risk of a claim.</a:t>
            </a:r>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26</a:t>
            </a:fld>
            <a:endParaRPr lang="en-GB"/>
          </a:p>
        </p:txBody>
      </p:sp>
    </p:spTree>
    <p:extLst>
      <p:ext uri="{BB962C8B-B14F-4D97-AF65-F5344CB8AC3E}">
        <p14:creationId xmlns:p14="http://schemas.microsoft.com/office/powerpoint/2010/main" val="408948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dirty="0" smtClean="0"/>
              <a:t>Avoid a Rule 48 dismissal by taking steps across</a:t>
            </a:r>
            <a:r>
              <a:rPr lang="en-CA" baseline="0" dirty="0" smtClean="0"/>
              <a:t> the firm and also individually for each lawyer. </a:t>
            </a:r>
            <a:r>
              <a:rPr lang="en-CA" dirty="0" smtClean="0"/>
              <a:t>The next several slides will go</a:t>
            </a:r>
            <a:r>
              <a:rPr lang="en-CA" baseline="0" dirty="0" smtClean="0"/>
              <a:t> through L</a:t>
            </a:r>
            <a:r>
              <a:rPr lang="en-CA" sz="1000" dirty="0" smtClean="0"/>
              <a:t>AW</a:t>
            </a:r>
            <a:r>
              <a:rPr lang="en-CA" baseline="0" dirty="0" smtClean="0"/>
              <a:t>PRO’s suggested practice</a:t>
            </a:r>
            <a:r>
              <a:rPr lang="en-CA" dirty="0" smtClean="0"/>
              <a:t>. </a:t>
            </a:r>
          </a:p>
          <a:p>
            <a:r>
              <a:rPr lang="en-CA" dirty="0" smtClean="0"/>
              <a:t>These steps</a:t>
            </a:r>
            <a:r>
              <a:rPr lang="en-CA" baseline="0" dirty="0" smtClean="0"/>
              <a:t> </a:t>
            </a:r>
            <a:r>
              <a:rPr lang="en-CA" dirty="0" smtClean="0"/>
              <a:t>will both reduce your risk and also help</a:t>
            </a:r>
            <a:r>
              <a:rPr lang="en-CA" baseline="0" dirty="0" smtClean="0"/>
              <a:t> you proceed with your files in a timely manner to reach quicker resolutions. The end result is happier clients, more profits, and less risk.</a:t>
            </a:r>
            <a:endParaRPr lang="en-CA" dirty="0" smtClean="0"/>
          </a:p>
          <a:p>
            <a:r>
              <a:rPr lang="en-CA" baseline="0" dirty="0" smtClean="0"/>
              <a:t>All the tips, checklists, and templates are in the Rule 48 Transition Toolkit, which was designed to help lawyers and firms avoid a Rule 48 dismissal.</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27</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i="0" u="none" strike="noStrike" kern="1200" baseline="0" dirty="0" smtClean="0">
                <a:solidFill>
                  <a:schemeClr val="tx1"/>
                </a:solidFill>
                <a:latin typeface="Franklin Gothic Book" pitchFamily="34" charset="0"/>
                <a:ea typeface="+mn-ea"/>
                <a:cs typeface="+mn-cs"/>
              </a:rPr>
              <a:t>Ensure your tickler system is effective: ticklers should be populated properly and staff well-trained.</a:t>
            </a:r>
          </a:p>
          <a:p>
            <a:pPr marL="171450" indent="-171450">
              <a:buFont typeface="Arial" panose="020B0604020202020204" pitchFamily="34" charset="0"/>
              <a:buChar char="•"/>
            </a:pPr>
            <a:r>
              <a:rPr lang="en-CA" sz="1200" b="0" i="0" u="none" strike="noStrike" kern="1200" baseline="0" dirty="0" smtClean="0">
                <a:solidFill>
                  <a:schemeClr val="tx1"/>
                </a:solidFill>
                <a:latin typeface="Franklin Gothic Book" pitchFamily="34" charset="0"/>
                <a:ea typeface="+mn-ea"/>
                <a:cs typeface="+mn-cs"/>
              </a:rPr>
              <a:t>Ticklers should be sent to 2+ staff: Typically this would be the lawyer with carriage and an assistant)</a:t>
            </a:r>
          </a:p>
          <a:p>
            <a:pPr marL="171450" indent="-171450">
              <a:buFont typeface="Arial" panose="020B0604020202020204" pitchFamily="34" charset="0"/>
              <a:buChar char="•"/>
            </a:pPr>
            <a:r>
              <a:rPr lang="en-CA" sz="1200" b="0" i="0" u="none" strike="noStrike" kern="1200" baseline="0" dirty="0" smtClean="0">
                <a:solidFill>
                  <a:schemeClr val="tx1"/>
                </a:solidFill>
                <a:latin typeface="Franklin Gothic Book" pitchFamily="34" charset="0"/>
                <a:ea typeface="+mn-ea"/>
                <a:cs typeface="+mn-cs"/>
              </a:rPr>
              <a:t>Set ticklers for each litigation step: As a best practice, go beyond just entering relevant dismissal deadlines in your tickler systems. Establish a timetable for each matter and tickle start and finish reminders for each step in the litigation (e.g., file defence, file affidavit of documents, complete discoveries, answer undertakings, etc.). Some accounting and practice management products allow you to automatically create a standard series of tickler dates.</a:t>
            </a:r>
          </a:p>
          <a:p>
            <a:pPr marL="171450" indent="-171450">
              <a:buFont typeface="Arial" panose="020B0604020202020204" pitchFamily="34" charset="0"/>
              <a:buChar char="•"/>
            </a:pPr>
            <a:r>
              <a:rPr lang="en-CA" sz="1200" b="0" i="0" u="none" strike="noStrike" kern="1200" baseline="0" dirty="0" smtClean="0">
                <a:solidFill>
                  <a:schemeClr val="tx1"/>
                </a:solidFill>
                <a:latin typeface="Franklin Gothic Book" pitchFamily="34" charset="0"/>
                <a:ea typeface="+mn-ea"/>
                <a:cs typeface="+mn-cs"/>
              </a:rPr>
              <a:t>Generate monthly reports of files that have had no activity for the last 60 or 90 days: Most firm accounting and practice management programs can generate this report. Assign someone to review this report firm-wide.</a:t>
            </a:r>
          </a:p>
          <a:p>
            <a:pPr marL="171450" indent="-171450">
              <a:buFont typeface="Arial" panose="020B0604020202020204" pitchFamily="34" charset="0"/>
              <a:buChar char="•"/>
            </a:pPr>
            <a:r>
              <a:rPr lang="en-CA" sz="1200" b="0" i="0" u="none" strike="noStrike" kern="1200" baseline="0" dirty="0" smtClean="0">
                <a:solidFill>
                  <a:schemeClr val="tx1"/>
                </a:solidFill>
                <a:latin typeface="Franklin Gothic Book" pitchFamily="34" charset="0"/>
                <a:ea typeface="+mn-ea"/>
                <a:cs typeface="+mn-cs"/>
              </a:rPr>
              <a:t>Supervise junior lawyers: Junior lawyers should be supervised, and should understand Rule 48. Pay attention to signs that suggest they are overwhelmed and at risk of missing deadlines.</a:t>
            </a:r>
          </a:p>
          <a:p>
            <a:pPr marL="171450" indent="-171450">
              <a:buFont typeface="Arial" panose="020B0604020202020204" pitchFamily="34" charset="0"/>
              <a:buChar char="•"/>
            </a:pPr>
            <a:r>
              <a:rPr lang="en-CA" sz="1200" b="0" i="0" u="none" strike="noStrike" kern="1200" baseline="0" dirty="0" smtClean="0">
                <a:solidFill>
                  <a:schemeClr val="tx1"/>
                </a:solidFill>
                <a:latin typeface="Franklin Gothic Book" pitchFamily="34" charset="0"/>
                <a:ea typeface="+mn-ea"/>
                <a:cs typeface="+mn-cs"/>
              </a:rPr>
              <a:t>Build a culture of openness: lawyers and staff should be comfortable seeking answers to questions and asking for help on problems.</a:t>
            </a:r>
          </a:p>
          <a:p>
            <a:pPr marL="0" indent="0">
              <a:buFont typeface="Arial" panose="020B0604020202020204" pitchFamily="34" charset="0"/>
              <a:buNone/>
            </a:pPr>
            <a:r>
              <a:rPr lang="en-CA" sz="1200" b="0" i="0" u="none" strike="noStrike" kern="1200" baseline="0" dirty="0" smtClean="0">
                <a:solidFill>
                  <a:schemeClr val="tx1"/>
                </a:solidFill>
                <a:latin typeface="Franklin Gothic Book" pitchFamily="34" charset="0"/>
                <a:ea typeface="+mn-ea"/>
                <a:cs typeface="+mn-cs"/>
              </a:rPr>
              <a:t>One way to make sure all this is done is by using the Rule 48 Transition Toolkit Firm Checklist. Let’s take a look…</a:t>
            </a:r>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28</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0" i="0" u="none" strike="noStrike" kern="1200" baseline="0" dirty="0" smtClean="0">
                <a:solidFill>
                  <a:schemeClr val="tx1"/>
                </a:solidFill>
                <a:latin typeface="Franklin Gothic Book" pitchFamily="34" charset="0"/>
                <a:ea typeface="+mn-ea"/>
                <a:cs typeface="+mn-cs"/>
              </a:rPr>
              <a:t>Here’s the Rule 48 Transition Toolkit Firm Checklist. </a:t>
            </a:r>
          </a:p>
          <a:p>
            <a:pPr marL="0" indent="0">
              <a:buFont typeface="Arial" panose="020B0604020202020204" pitchFamily="34" charset="0"/>
              <a:buNone/>
            </a:pPr>
            <a:r>
              <a:rPr lang="en-CA" sz="1200" b="0" i="0" u="none" strike="noStrike" kern="1200" baseline="0" dirty="0" smtClean="0">
                <a:solidFill>
                  <a:schemeClr val="tx1"/>
                </a:solidFill>
                <a:latin typeface="Franklin Gothic Book" pitchFamily="34" charset="0"/>
                <a:ea typeface="+mn-ea"/>
                <a:cs typeface="+mn-cs"/>
              </a:rPr>
              <a:t>One person (lawyer or staff) should be ultimately responsible for completing it. This person should be able to obtain the information from all lawyers regarding their files. Typically this would be a senior litigation partner or an office manager.</a:t>
            </a:r>
          </a:p>
          <a:p>
            <a:pPr marL="0" indent="0">
              <a:buFont typeface="Arial" panose="020B0604020202020204" pitchFamily="34" charset="0"/>
              <a:buNone/>
            </a:pPr>
            <a:r>
              <a:rPr lang="en-CA" sz="1200" b="0" i="0" u="none" strike="noStrike" kern="1200" baseline="0" dirty="0" smtClean="0">
                <a:solidFill>
                  <a:schemeClr val="tx1"/>
                </a:solidFill>
                <a:latin typeface="Franklin Gothic Book" pitchFamily="34" charset="0"/>
                <a:ea typeface="+mn-ea"/>
                <a:cs typeface="+mn-cs"/>
              </a:rPr>
              <a:t>The Firm Checklist walks you through all the steps we just discussed that should be taken firm-wide.</a:t>
            </a: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29</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31750" eaLnBrk="0" hangingPunct="0">
              <a:defRPr>
                <a:solidFill>
                  <a:schemeClr val="tx1"/>
                </a:solidFill>
                <a:latin typeface="Tahoma" pitchFamily="34" charset="0"/>
              </a:defRPr>
            </a:lvl1pPr>
            <a:lvl2pPr marL="716025" indent="-275394" defTabSz="931750" eaLnBrk="0" hangingPunct="0">
              <a:defRPr>
                <a:solidFill>
                  <a:schemeClr val="tx1"/>
                </a:solidFill>
                <a:latin typeface="Tahoma" pitchFamily="34" charset="0"/>
              </a:defRPr>
            </a:lvl2pPr>
            <a:lvl3pPr marL="1101577" indent="-220316" defTabSz="931750" eaLnBrk="0" hangingPunct="0">
              <a:defRPr>
                <a:solidFill>
                  <a:schemeClr val="tx1"/>
                </a:solidFill>
                <a:latin typeface="Tahoma" pitchFamily="34" charset="0"/>
              </a:defRPr>
            </a:lvl3pPr>
            <a:lvl4pPr marL="1542207" indent="-220316" defTabSz="931750" eaLnBrk="0" hangingPunct="0">
              <a:defRPr>
                <a:solidFill>
                  <a:schemeClr val="tx1"/>
                </a:solidFill>
                <a:latin typeface="Tahoma" pitchFamily="34" charset="0"/>
              </a:defRPr>
            </a:lvl4pPr>
            <a:lvl5pPr marL="1982838" indent="-220316" defTabSz="931750" eaLnBrk="0" hangingPunct="0">
              <a:defRPr>
                <a:solidFill>
                  <a:schemeClr val="tx1"/>
                </a:solidFill>
                <a:latin typeface="Tahoma" pitchFamily="34" charset="0"/>
              </a:defRPr>
            </a:lvl5pPr>
            <a:lvl6pPr marL="2423468" indent="-220316" defTabSz="931750" eaLnBrk="0" fontAlgn="base" hangingPunct="0">
              <a:spcBef>
                <a:spcPct val="0"/>
              </a:spcBef>
              <a:spcAft>
                <a:spcPct val="0"/>
              </a:spcAft>
              <a:defRPr>
                <a:solidFill>
                  <a:schemeClr val="tx1"/>
                </a:solidFill>
                <a:latin typeface="Tahoma" pitchFamily="34" charset="0"/>
              </a:defRPr>
            </a:lvl6pPr>
            <a:lvl7pPr marL="2864099" indent="-220316" defTabSz="931750" eaLnBrk="0" fontAlgn="base" hangingPunct="0">
              <a:spcBef>
                <a:spcPct val="0"/>
              </a:spcBef>
              <a:spcAft>
                <a:spcPct val="0"/>
              </a:spcAft>
              <a:defRPr>
                <a:solidFill>
                  <a:schemeClr val="tx1"/>
                </a:solidFill>
                <a:latin typeface="Tahoma" pitchFamily="34" charset="0"/>
              </a:defRPr>
            </a:lvl7pPr>
            <a:lvl8pPr marL="3304728" indent="-220316" defTabSz="931750" eaLnBrk="0" fontAlgn="base" hangingPunct="0">
              <a:spcBef>
                <a:spcPct val="0"/>
              </a:spcBef>
              <a:spcAft>
                <a:spcPct val="0"/>
              </a:spcAft>
              <a:defRPr>
                <a:solidFill>
                  <a:schemeClr val="tx1"/>
                </a:solidFill>
                <a:latin typeface="Tahoma" pitchFamily="34" charset="0"/>
              </a:defRPr>
            </a:lvl8pPr>
            <a:lvl9pPr marL="3745359" indent="-220316" defTabSz="931750" eaLnBrk="0" fontAlgn="base" hangingPunct="0">
              <a:spcBef>
                <a:spcPct val="0"/>
              </a:spcBef>
              <a:spcAft>
                <a:spcPct val="0"/>
              </a:spcAft>
              <a:defRPr>
                <a:solidFill>
                  <a:schemeClr val="tx1"/>
                </a:solidFill>
                <a:latin typeface="Tahoma" pitchFamily="34" charset="0"/>
              </a:defRPr>
            </a:lvl9pPr>
          </a:lstStyle>
          <a:p>
            <a:pPr eaLnBrk="1" hangingPunct="1"/>
            <a:fld id="{9B7F75E4-4E63-4428-BB4D-B443874CB4E8}" type="slidenum">
              <a:rPr lang="en-GB">
                <a:latin typeface="Franklin Gothic Book" pitchFamily="34" charset="0"/>
              </a:rPr>
              <a:pPr eaLnBrk="1" hangingPunct="1"/>
              <a:t>3</a:t>
            </a:fld>
            <a:endParaRPr lang="en-GB">
              <a:latin typeface="Franklin Gothic Book" pitchFamily="34" charset="0"/>
            </a:endParaRPr>
          </a:p>
        </p:txBody>
      </p:sp>
      <p:sp>
        <p:nvSpPr>
          <p:cNvPr id="146435" name="Rectangle 2"/>
          <p:cNvSpPr>
            <a:spLocks noGrp="1" noRot="1" noChangeAspect="1" noChangeArrowheads="1" noTextEdit="1"/>
          </p:cNvSpPr>
          <p:nvPr>
            <p:ph type="sldImg"/>
          </p:nvPr>
        </p:nvSpPr>
        <p:spPr>
          <a:xfrm>
            <a:off x="1182688" y="698500"/>
            <a:ext cx="4648200" cy="3486150"/>
          </a:xfrm>
          <a:ln/>
        </p:spPr>
      </p:sp>
      <p:sp>
        <p:nvSpPr>
          <p:cNvPr id="146436" name="Rectangle 3"/>
          <p:cNvSpPr>
            <a:spLocks noGrp="1" noChangeArrowheads="1"/>
          </p:cNvSpPr>
          <p:nvPr>
            <p:ph type="body" idx="1"/>
          </p:nvPr>
        </p:nvSpPr>
        <p:spPr>
          <a:xfrm>
            <a:off x="934112" y="4416100"/>
            <a:ext cx="5142177" cy="4182457"/>
          </a:xfrm>
          <a:noFill/>
        </p:spPr>
        <p:txBody>
          <a:bodyPr/>
          <a:lstStyle/>
          <a:p>
            <a:pPr eaLnBrk="1" hangingPunct="1"/>
            <a:r>
              <a:rPr lang="en-CA" dirty="0" smtClean="0"/>
              <a:t>Today we will cover the following topics:</a:t>
            </a:r>
          </a:p>
          <a:p>
            <a:pPr marL="0" indent="0" eaLnBrk="1" hangingPunct="1">
              <a:buFont typeface="Arial" panose="020B0604020202020204" pitchFamily="34" charset="0"/>
              <a:buNone/>
            </a:pPr>
            <a:r>
              <a:rPr lang="en-CA" dirty="0" smtClean="0"/>
              <a:t>First</a:t>
            </a:r>
            <a:r>
              <a:rPr lang="en-CA" baseline="0" dirty="0" smtClean="0"/>
              <a:t> we will provide a brief history of the o</a:t>
            </a:r>
            <a:r>
              <a:rPr lang="en-CA" dirty="0" smtClean="0"/>
              <a:t>ld Rule 48</a:t>
            </a:r>
            <a:r>
              <a:rPr lang="en-CA" baseline="0" dirty="0" smtClean="0"/>
              <a:t>, including why L</a:t>
            </a:r>
            <a:r>
              <a:rPr lang="en-CA" sz="1000" dirty="0" smtClean="0"/>
              <a:t>AW</a:t>
            </a:r>
            <a:r>
              <a:rPr lang="en-CA" baseline="0" dirty="0" smtClean="0"/>
              <a:t>PRO really didn’t like it.</a:t>
            </a:r>
          </a:p>
          <a:p>
            <a:pPr marL="0" indent="0" eaLnBrk="1" hangingPunct="1">
              <a:buFont typeface="Arial" panose="020B0604020202020204" pitchFamily="34" charset="0"/>
              <a:buNone/>
            </a:pPr>
            <a:r>
              <a:rPr lang="en-CA" baseline="0" dirty="0" smtClean="0"/>
              <a:t>Then we will discuss the new Rule 48, and in particular we will highlight the changes.</a:t>
            </a:r>
          </a:p>
          <a:p>
            <a:pPr marL="0" indent="0" eaLnBrk="1" hangingPunct="1">
              <a:buFont typeface="Arial" panose="020B0604020202020204" pitchFamily="34" charset="0"/>
              <a:buNone/>
            </a:pPr>
            <a:r>
              <a:rPr lang="en-CA" baseline="0" dirty="0" smtClean="0"/>
              <a:t>Next we walk through what to watch for and how to avoid a dismissal of an action. </a:t>
            </a:r>
          </a:p>
          <a:p>
            <a:pPr marL="0" indent="0" eaLnBrk="1" hangingPunct="1">
              <a:buFont typeface="Arial" panose="020B0604020202020204" pitchFamily="34" charset="0"/>
              <a:buNone/>
            </a:pPr>
            <a:r>
              <a:rPr lang="en-CA" baseline="0" dirty="0" smtClean="0"/>
              <a:t>We then review the most common causes of Rule 48-related L</a:t>
            </a:r>
            <a:r>
              <a:rPr lang="en-CA" sz="1000" dirty="0" smtClean="0"/>
              <a:t>AW</a:t>
            </a:r>
            <a:r>
              <a:rPr lang="en-CA" baseline="0" dirty="0" smtClean="0"/>
              <a:t>PRO</a:t>
            </a:r>
            <a:r>
              <a:rPr lang="en-CA" dirty="0" smtClean="0"/>
              <a:t> </a:t>
            </a:r>
            <a:r>
              <a:rPr lang="en-CA" baseline="0" dirty="0" smtClean="0"/>
              <a:t>claims.</a:t>
            </a:r>
          </a:p>
          <a:p>
            <a:pPr marL="0" indent="0" eaLnBrk="1" hangingPunct="1">
              <a:buFont typeface="Arial" panose="020B0604020202020204" pitchFamily="34" charset="0"/>
              <a:buNone/>
            </a:pPr>
            <a:r>
              <a:rPr lang="en-CA" baseline="0" dirty="0" smtClean="0"/>
              <a:t>And we finish with some to-dos for you and your firm. We highlight the tools to help you in our new Rule 48 Transition Toolkit.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dirty="0" smtClean="0"/>
              <a:t>Every file should have electronic</a:t>
            </a:r>
            <a:r>
              <a:rPr lang="en-CA" baseline="0" dirty="0" smtClean="0"/>
              <a:t> and/or paper ticklers updated to reflect the Rule 48 dismissal date.</a:t>
            </a:r>
          </a:p>
          <a:p>
            <a:pPr defTabSz="881390">
              <a:defRPr/>
            </a:pPr>
            <a:r>
              <a:rPr lang="en-CA" baseline="0" dirty="0" smtClean="0"/>
              <a:t>As a best practice tickle the major steps in litigation and when they should be done.</a:t>
            </a:r>
          </a:p>
          <a:p>
            <a:pPr defTabSz="881390">
              <a:defRPr/>
            </a:pPr>
            <a:r>
              <a:rPr lang="en-CA" baseline="0" dirty="0" smtClean="0"/>
              <a:t>Other important dates include status hearings, trial scheduling court, assignment court, pre-trial and trial.</a:t>
            </a:r>
          </a:p>
          <a:p>
            <a:pPr defTabSz="881390">
              <a:defRPr/>
            </a:pPr>
            <a:r>
              <a:rPr lang="en-CA" baseline="0" dirty="0" smtClean="0"/>
              <a:t>Use the Rule 48 Transition Toolkit individual file checklist to determine the Rule 48 dismissal date.</a:t>
            </a:r>
          </a:p>
          <a:p>
            <a:pPr defTabSz="881390">
              <a:defRPr/>
            </a:pPr>
            <a:r>
              <a:rPr lang="en-CA" baseline="0" dirty="0" smtClean="0"/>
              <a:t>Aside from the Rule 48 dismissal date, important timelines include any pre-existing status hearing dates, orders which require the matter to be set-down by a certain date, trial scheduling court/assignment court dates, and of course pre-trial and trial dates.</a:t>
            </a:r>
          </a:p>
          <a:p>
            <a:pPr defTabSz="881390">
              <a:defRPr/>
            </a:pPr>
            <a:r>
              <a:rPr lang="en-CA" baseline="0" dirty="0" smtClean="0"/>
              <a:t>Now we’ll take a quick look at the Individual File Checklist, which L</a:t>
            </a:r>
            <a:r>
              <a:rPr lang="en-CA" sz="1000" dirty="0" smtClean="0"/>
              <a:t>AW</a:t>
            </a:r>
            <a:r>
              <a:rPr lang="en-CA" baseline="0" dirty="0" smtClean="0"/>
              <a:t>PRO designed to help you keep tabs on individual files.</a:t>
            </a:r>
          </a:p>
          <a:p>
            <a:pPr defTabSz="881390">
              <a:defRPr/>
            </a:pP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30</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dirty="0" smtClean="0"/>
              <a:t>This is the </a:t>
            </a:r>
            <a:r>
              <a:rPr lang="en-CA" baseline="0" dirty="0" smtClean="0"/>
              <a:t>Rule 48 Transition Toolkit Individual File Checklist. A copy of this checklist can be printed and placed into every file. One lawyer or staff responsible for the file should complete it.</a:t>
            </a:r>
          </a:p>
          <a:p>
            <a:pPr defTabSz="881390">
              <a:defRPr/>
            </a:pPr>
            <a:endParaRPr lang="en-CA" dirty="0" smtClean="0"/>
          </a:p>
          <a:p>
            <a:pPr marL="0" marR="0" indent="0" algn="l" defTabSz="881390" rtl="0" eaLnBrk="0" fontAlgn="base" latinLnBrk="0" hangingPunct="0">
              <a:lnSpc>
                <a:spcPct val="100000"/>
              </a:lnSpc>
              <a:spcBef>
                <a:spcPct val="30000"/>
              </a:spcBef>
              <a:spcAft>
                <a:spcPct val="0"/>
              </a:spcAft>
              <a:buClrTx/>
              <a:buSzTx/>
              <a:buFontTx/>
              <a:buNone/>
              <a:tabLst/>
              <a:defRPr/>
            </a:pPr>
            <a:r>
              <a:rPr lang="en-CA" dirty="0" smtClean="0"/>
              <a:t>Note that the flow chart is a quick and easy way to determine</a:t>
            </a:r>
            <a:r>
              <a:rPr lang="en-CA" baseline="0" dirty="0" smtClean="0"/>
              <a:t> the Rule 48 dismissal date that applies to any file. It </a:t>
            </a:r>
            <a:r>
              <a:rPr lang="en-CA" dirty="0" smtClean="0"/>
              <a:t>will also help you determine other key dates</a:t>
            </a:r>
            <a:r>
              <a:rPr lang="en-CA" baseline="0" dirty="0" smtClean="0"/>
              <a:t> such as status hearings, trial scheduling court, assignment court, pre-trial and trial.</a:t>
            </a:r>
          </a:p>
          <a:p>
            <a:pPr defTabSz="881390">
              <a:defRPr/>
            </a:pPr>
            <a:endParaRPr lang="en-CA" baseline="0" dirty="0" smtClean="0"/>
          </a:p>
          <a:p>
            <a:pPr defTabSz="881390">
              <a:defRPr/>
            </a:pP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31</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dirty="0" smtClean="0"/>
              <a:t>There are multiple ways to keep track of a</a:t>
            </a:r>
            <a:r>
              <a:rPr lang="en-CA" baseline="0" dirty="0" smtClean="0"/>
              <a:t> file. Some firms use practice management software. Have systems and processes in place to review files, such as a quarterly or monthly paper review. The riskiest is having no system at all.</a:t>
            </a:r>
          </a:p>
          <a:p>
            <a:pPr defTabSz="881390">
              <a:defRPr/>
            </a:pPr>
            <a:r>
              <a:rPr lang="en-CA" baseline="0" dirty="0" smtClean="0"/>
              <a:t>A good system must make sure litigation steps proceed quickly and records what has been done, what needs to be done, and by whom. If the lawyer falls ill or is unable to continue work, another lawyer should be able take over the file and understand what stage of litigation the file is in, and be able to carry the file from there. </a:t>
            </a:r>
          </a:p>
          <a:p>
            <a:pPr marL="0" marR="0" indent="0" algn="l" defTabSz="881390" rtl="0" eaLnBrk="0" fontAlgn="base" latinLnBrk="0" hangingPunct="0">
              <a:lnSpc>
                <a:spcPct val="100000"/>
              </a:lnSpc>
              <a:spcBef>
                <a:spcPct val="30000"/>
              </a:spcBef>
              <a:spcAft>
                <a:spcPct val="0"/>
              </a:spcAft>
              <a:buClrTx/>
              <a:buSzTx/>
              <a:buFontTx/>
              <a:buNone/>
              <a:tabLst/>
              <a:defRPr/>
            </a:pPr>
            <a:r>
              <a:rPr lang="en-CA" dirty="0" smtClean="0"/>
              <a:t>U</a:t>
            </a:r>
            <a:r>
              <a:rPr lang="en-CA" baseline="0" dirty="0" smtClean="0"/>
              <a:t>sing a </a:t>
            </a:r>
            <a:r>
              <a:rPr lang="en-CA" dirty="0" smtClean="0"/>
              <a:t>file progress plan for every </a:t>
            </a:r>
            <a:r>
              <a:rPr lang="en-CA" baseline="0" dirty="0" smtClean="0"/>
              <a:t>litigation file can help you ensure proper steps are taken in a timely manner. Let’s take a closer look at the file progress plan and how it works in the next few slides.</a:t>
            </a:r>
          </a:p>
          <a:p>
            <a:pPr defTabSz="881390">
              <a:defRPr/>
            </a:pP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32</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dirty="0" smtClean="0"/>
              <a:t>This is the file progress plan. </a:t>
            </a:r>
            <a:r>
              <a:rPr lang="en-CA" baseline="0" dirty="0" smtClean="0"/>
              <a:t>L</a:t>
            </a:r>
            <a:r>
              <a:rPr lang="en-CA" sz="1000" dirty="0" smtClean="0"/>
              <a:t>AW</a:t>
            </a:r>
            <a:r>
              <a:rPr lang="en-CA" baseline="0" dirty="0" smtClean="0"/>
              <a:t>PRO recommends using a file progress plan for every litigation file.  You can keep it electronically or on paper for every file. The Word document can be downloaded at practicepro.ca/Rule48. Save it to your file’s folder or in your practice management software, and keep it updated.</a:t>
            </a:r>
          </a:p>
          <a:p>
            <a:pPr defTabSz="881390">
              <a:defRPr/>
            </a:pPr>
            <a:endParaRPr lang="en-CA" baseline="0" dirty="0" smtClean="0"/>
          </a:p>
          <a:p>
            <a:pPr defTabSz="881390">
              <a:defRPr/>
            </a:pP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33</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dirty="0" smtClean="0"/>
              <a:t>When you open a file</a:t>
            </a:r>
            <a:r>
              <a:rPr lang="en-CA" baseline="0" dirty="0" smtClean="0"/>
              <a:t>, meet with everyone who will be working on the file.</a:t>
            </a:r>
          </a:p>
          <a:p>
            <a:pPr defTabSz="881390">
              <a:defRPr/>
            </a:pPr>
            <a:r>
              <a:rPr lang="en-CA" baseline="0" dirty="0" smtClean="0"/>
              <a:t>Open up a new template file progress plan and fill in these blanks in the header.</a:t>
            </a:r>
          </a:p>
          <a:p>
            <a:r>
              <a:rPr lang="en-CA" dirty="0" smtClean="0"/>
              <a:t>Every field here should</a:t>
            </a:r>
            <a:r>
              <a:rPr lang="en-CA" baseline="0" dirty="0" smtClean="0"/>
              <a:t> be completed. First identify the file by name and file number.</a:t>
            </a:r>
          </a:p>
          <a:p>
            <a:r>
              <a:rPr lang="en-CA" baseline="0" dirty="0" smtClean="0"/>
              <a:t>Next list all responsible lawyers and staff, noting who has attended the meeting. Those not in attendance should be noted, such as with an (“A”).</a:t>
            </a:r>
          </a:p>
          <a:p>
            <a:r>
              <a:rPr lang="en-CA" baseline="0" dirty="0" smtClean="0"/>
              <a:t>Enter the current date of the meeting in the “Last updated (date)” field.  Then enter the date when you anticipate you will want to follow up on the tasks assigned on this file again.</a:t>
            </a:r>
          </a:p>
          <a:p>
            <a:r>
              <a:rPr lang="en-CA" baseline="0" dirty="0" smtClean="0"/>
              <a:t>Especially important here are the sections on the theory of liability, strength of case, theory of damages &amp; quantum. This is your initial assessment of the case and will guide how you will invest in it. Remember, one of the most common claims stems from not assessing a case properly. A file that is deemed of little value or has liability problems is more likely to languish and be dismissed.</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34</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assign tasks for</a:t>
            </a:r>
            <a:r>
              <a:rPr lang="en-CA" baseline="0" dirty="0" smtClean="0"/>
              <a:t> the next steps in the litigation. </a:t>
            </a:r>
          </a:p>
          <a:p>
            <a:r>
              <a:rPr lang="en-CA" baseline="0" dirty="0" smtClean="0"/>
              <a:t>Make sure to note when tasks are expected to be completed and by whom. </a:t>
            </a:r>
          </a:p>
          <a:p>
            <a:r>
              <a:rPr lang="en-CA" baseline="0" dirty="0" smtClean="0"/>
              <a:t>Add new tasks as necessary. </a:t>
            </a:r>
          </a:p>
          <a:p>
            <a:r>
              <a:rPr lang="en-CA" baseline="0" dirty="0" smtClean="0"/>
              <a:t>When this table is updated, fill in when it was updated and by whom. </a:t>
            </a:r>
          </a:p>
          <a:p>
            <a:r>
              <a:rPr lang="en-CA" baseline="0" dirty="0" smtClean="0"/>
              <a:t>The “notes” section is there to write in any special considerations. For example, if certain defendants have been properly served but some have not, write it down in the “notes” section under “Statement of Claim properly served”. Then add a task to properly serve the not-yet-served defendants, and/or add a task to bring a motion for </a:t>
            </a:r>
            <a:r>
              <a:rPr lang="en-CA" baseline="0" smtClean="0"/>
              <a:t>substituted service, </a:t>
            </a:r>
            <a:r>
              <a:rPr lang="en-CA" baseline="0" dirty="0" smtClean="0"/>
              <a:t>etc., as necessary.</a:t>
            </a:r>
          </a:p>
          <a:p>
            <a:endParaRPr lang="en-CA"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35</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you have assigned tasks and reviewed what has been done, set a date to meet and update the file again.</a:t>
            </a:r>
            <a:r>
              <a:rPr lang="en-CA" baseline="0" dirty="0" smtClean="0"/>
              <a:t> </a:t>
            </a:r>
            <a:endParaRPr lang="en-CA" dirty="0" smtClean="0"/>
          </a:p>
          <a:p>
            <a:r>
              <a:rPr lang="en-CA" baseline="0" dirty="0" smtClean="0"/>
              <a:t>Book the next meeting date with everyone involved in the file.</a:t>
            </a:r>
          </a:p>
          <a:p>
            <a:r>
              <a:rPr lang="en-CA" baseline="0" dirty="0" smtClean="0"/>
              <a:t>The file will be less likely to fall through the cracks so long as there is always a meeting booked at a timely point in the future to follow up.</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All done? Save the</a:t>
            </a:r>
            <a:r>
              <a:rPr lang="en-CA" baseline="0" dirty="0" smtClean="0"/>
              <a:t> file progress plan to your file’s folder or in your practice management software’s file.</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36</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i="0" dirty="0" smtClean="0"/>
              <a:t>There are two really big changes you need to be aware of.</a:t>
            </a:r>
          </a:p>
          <a:p>
            <a:pPr marL="0" indent="0">
              <a:buFont typeface="Arial" panose="020B0604020202020204" pitchFamily="34" charset="0"/>
              <a:buNone/>
            </a:pPr>
            <a:r>
              <a:rPr lang="en-CA" i="0" dirty="0" smtClean="0"/>
              <a:t>First, automatic dismissals of</a:t>
            </a:r>
            <a:r>
              <a:rPr lang="en-CA" i="0" baseline="0" dirty="0" smtClean="0"/>
              <a:t> claims occur in these scenarios</a:t>
            </a:r>
            <a:r>
              <a:rPr lang="en-CA" i="0" dirty="0" smtClean="0"/>
              <a:t>:</a:t>
            </a:r>
          </a:p>
          <a:p>
            <a:pPr marL="622461" lvl="1" indent="-165261">
              <a:buFont typeface="Arial" panose="020B0604020202020204" pitchFamily="34" charset="0"/>
              <a:buChar char="•"/>
            </a:pPr>
            <a:r>
              <a:rPr lang="en-CA" i="0" dirty="0" smtClean="0"/>
              <a:t>a</a:t>
            </a:r>
            <a:r>
              <a:rPr lang="en-CA" i="0" baseline="0" dirty="0" smtClean="0"/>
              <a:t>ctions will be automatically dismissed for delay if not set down for trial 5 years after commencement, and</a:t>
            </a:r>
          </a:p>
          <a:p>
            <a:pPr marL="622461" lvl="1" indent="-165261">
              <a:buFont typeface="Arial" panose="020B0604020202020204" pitchFamily="34" charset="0"/>
              <a:buChar char="•"/>
            </a:pPr>
            <a:r>
              <a:rPr lang="en-CA" i="0" baseline="0" dirty="0" smtClean="0"/>
              <a:t>any action struck from trial list, and not restored by second anniversary of being struck, will be dismissed on that date.</a:t>
            </a:r>
          </a:p>
          <a:p>
            <a:pPr marL="0" indent="0">
              <a:buFont typeface="Arial" panose="020B0604020202020204" pitchFamily="34" charset="0"/>
              <a:buNone/>
            </a:pPr>
            <a:r>
              <a:rPr lang="en-CA" i="0" baseline="0" dirty="0" smtClean="0"/>
              <a:t>Second, you will no longer receive a status notice to attend a status hearing.</a:t>
            </a:r>
          </a:p>
          <a:p>
            <a:pPr marL="0" indent="0">
              <a:buFont typeface="Arial" panose="020B0604020202020204" pitchFamily="34" charset="0"/>
              <a:buNone/>
            </a:pPr>
            <a:r>
              <a:rPr lang="en-CA" i="0" baseline="0" dirty="0" smtClean="0"/>
              <a:t>Status hearings have mostly been eliminated. The only time you’ll go to a status hearing is if one has been previously booked, if counsel has brought a motion for a status hearing, or if a court orders one.</a:t>
            </a:r>
          </a:p>
          <a:p>
            <a:pPr marL="0" indent="0">
              <a:buFont typeface="Arial" panose="020B0604020202020204" pitchFamily="34" charset="0"/>
              <a:buNone/>
            </a:pPr>
            <a:r>
              <a:rPr lang="en-CA" i="0" baseline="0" dirty="0" smtClean="0"/>
              <a:t>This means the onus is completely on you and your staff to make sure your file does not languish past the dismissal date. The court will not provide you with any warning that your file is old and about to be dismissed. We will go through the steps you need to take later in this presentation.</a:t>
            </a:r>
          </a:p>
          <a:p>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37</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Franklin Gothic Book" pitchFamily="34" charset="0"/>
                <a:ea typeface="+mn-ea"/>
                <a:cs typeface="+mn-cs"/>
              </a:rPr>
              <a:t>Counterclaims, </a:t>
            </a:r>
            <a:r>
              <a:rPr lang="en-CA" sz="1200" b="0" i="0" u="none" strike="noStrike" kern="1200" baseline="0" dirty="0" err="1" smtClean="0">
                <a:solidFill>
                  <a:schemeClr val="tx1"/>
                </a:solidFill>
                <a:latin typeface="Franklin Gothic Book" pitchFamily="34" charset="0"/>
                <a:ea typeface="+mn-ea"/>
                <a:cs typeface="+mn-cs"/>
              </a:rPr>
              <a:t>crossclaims</a:t>
            </a:r>
            <a:r>
              <a:rPr lang="en-CA" sz="1200" b="0" i="0" u="none" strike="noStrike" kern="1200" baseline="0" dirty="0" smtClean="0">
                <a:solidFill>
                  <a:schemeClr val="tx1"/>
                </a:solidFill>
                <a:latin typeface="Franklin Gothic Book" pitchFamily="34" charset="0"/>
                <a:ea typeface="+mn-ea"/>
                <a:cs typeface="+mn-cs"/>
              </a:rPr>
              <a:t>, and third party claims are dealt with under Rule 48.14(9), which refers to Rules</a:t>
            </a:r>
          </a:p>
          <a:p>
            <a:r>
              <a:rPr lang="en-CA" sz="1200" b="0" i="0" u="none" strike="noStrike" kern="1200" baseline="0" dirty="0" smtClean="0">
                <a:solidFill>
                  <a:schemeClr val="tx1"/>
                </a:solidFill>
                <a:latin typeface="Franklin Gothic Book" pitchFamily="34" charset="0"/>
                <a:ea typeface="+mn-ea"/>
                <a:cs typeface="+mn-cs"/>
              </a:rPr>
              <a:t>24.03 to 24.05. This requires us to cross-reference Rules 24.03 to 24.05. When the main action is administratively</a:t>
            </a:r>
          </a:p>
          <a:p>
            <a:r>
              <a:rPr lang="en-CA" sz="1200" b="0" i="0" u="none" strike="noStrike" kern="1200" baseline="0" dirty="0" smtClean="0">
                <a:solidFill>
                  <a:schemeClr val="tx1"/>
                </a:solidFill>
                <a:latin typeface="Franklin Gothic Book" pitchFamily="34" charset="0"/>
                <a:ea typeface="+mn-ea"/>
                <a:cs typeface="+mn-cs"/>
              </a:rPr>
              <a:t>dismissed under Rule 48 (remember to set appropriate tickler dates):</a:t>
            </a:r>
          </a:p>
          <a:p>
            <a:r>
              <a:rPr lang="en-CA" sz="1200" b="0" i="0" u="none" strike="noStrike" kern="1200" baseline="0" dirty="0" smtClean="0">
                <a:solidFill>
                  <a:schemeClr val="tx1"/>
                </a:solidFill>
                <a:latin typeface="Franklin Gothic Book" pitchFamily="34" charset="0"/>
                <a:ea typeface="+mn-ea"/>
                <a:cs typeface="+mn-cs"/>
              </a:rPr>
              <a:t>• A defendant’s counterclaim to the main action will be dismissed without costs within 30 days absent a notice</a:t>
            </a:r>
          </a:p>
          <a:p>
            <a:r>
              <a:rPr lang="en-CA" sz="1200" b="0" i="0" u="none" strike="noStrike" kern="1200" baseline="0" dirty="0" smtClean="0">
                <a:solidFill>
                  <a:schemeClr val="tx1"/>
                </a:solidFill>
                <a:latin typeface="Franklin Gothic Book" pitchFamily="34" charset="0"/>
                <a:ea typeface="+mn-ea"/>
                <a:cs typeface="+mn-cs"/>
              </a:rPr>
              <a:t>of election to proceed (Rule 24.03);</a:t>
            </a:r>
          </a:p>
          <a:p>
            <a:r>
              <a:rPr lang="en-CA" sz="1200" b="0" i="0" u="none" strike="noStrike" kern="1200" baseline="0" dirty="0" smtClean="0">
                <a:solidFill>
                  <a:schemeClr val="tx1"/>
                </a:solidFill>
                <a:latin typeface="Franklin Gothic Book" pitchFamily="34" charset="0"/>
                <a:ea typeface="+mn-ea"/>
                <a:cs typeface="+mn-cs"/>
              </a:rPr>
              <a:t>• A defendant’s (to the main action) </a:t>
            </a:r>
            <a:r>
              <a:rPr lang="en-CA" sz="1200" b="0" i="0" u="none" strike="noStrike" kern="1200" baseline="0" dirty="0" err="1" smtClean="0">
                <a:solidFill>
                  <a:schemeClr val="tx1"/>
                </a:solidFill>
                <a:latin typeface="Franklin Gothic Book" pitchFamily="34" charset="0"/>
                <a:ea typeface="+mn-ea"/>
                <a:cs typeface="+mn-cs"/>
              </a:rPr>
              <a:t>crossclaim</a:t>
            </a:r>
            <a:r>
              <a:rPr lang="en-CA" sz="1200" b="0" i="0" u="none" strike="noStrike" kern="1200" baseline="0" dirty="0" smtClean="0">
                <a:solidFill>
                  <a:schemeClr val="tx1"/>
                </a:solidFill>
                <a:latin typeface="Franklin Gothic Book" pitchFamily="34" charset="0"/>
                <a:ea typeface="+mn-ea"/>
                <a:cs typeface="+mn-cs"/>
              </a:rPr>
              <a:t> or third party claim is deemed to be dismissed (Rule 24.04(1)); and</a:t>
            </a:r>
          </a:p>
          <a:p>
            <a:r>
              <a:rPr lang="en-CA" sz="1200" b="0" i="0" u="none" strike="noStrike" kern="1200" baseline="0" dirty="0" smtClean="0">
                <a:solidFill>
                  <a:schemeClr val="tx1"/>
                </a:solidFill>
                <a:latin typeface="Franklin Gothic Book" pitchFamily="34" charset="0"/>
                <a:ea typeface="+mn-ea"/>
                <a:cs typeface="+mn-cs"/>
              </a:rPr>
              <a:t>• A defendant to the </a:t>
            </a:r>
            <a:r>
              <a:rPr lang="en-CA" sz="1200" b="0" i="0" u="none" strike="noStrike" kern="1200" baseline="0" dirty="0" err="1" smtClean="0">
                <a:solidFill>
                  <a:schemeClr val="tx1"/>
                </a:solidFill>
                <a:latin typeface="Franklin Gothic Book" pitchFamily="34" charset="0"/>
                <a:ea typeface="+mn-ea"/>
                <a:cs typeface="+mn-cs"/>
              </a:rPr>
              <a:t>crossclaim</a:t>
            </a:r>
            <a:r>
              <a:rPr lang="en-CA" sz="1200" b="0" i="0" u="none" strike="noStrike" kern="1200" baseline="0" dirty="0" smtClean="0">
                <a:solidFill>
                  <a:schemeClr val="tx1"/>
                </a:solidFill>
                <a:latin typeface="Franklin Gothic Book" pitchFamily="34" charset="0"/>
                <a:ea typeface="+mn-ea"/>
                <a:cs typeface="+mn-cs"/>
              </a:rPr>
              <a:t> can have the </a:t>
            </a:r>
            <a:r>
              <a:rPr lang="en-CA" sz="1200" b="0" i="0" u="none" strike="noStrike" kern="1200" baseline="0" dirty="0" err="1" smtClean="0">
                <a:solidFill>
                  <a:schemeClr val="tx1"/>
                </a:solidFill>
                <a:latin typeface="Franklin Gothic Book" pitchFamily="34" charset="0"/>
                <a:ea typeface="+mn-ea"/>
                <a:cs typeface="+mn-cs"/>
              </a:rPr>
              <a:t>crossclaim</a:t>
            </a:r>
            <a:r>
              <a:rPr lang="en-CA" sz="1200" b="0" i="0" u="none" strike="noStrike" kern="1200" baseline="0" dirty="0" smtClean="0">
                <a:solidFill>
                  <a:schemeClr val="tx1"/>
                </a:solidFill>
                <a:latin typeface="Franklin Gothic Book" pitchFamily="34" charset="0"/>
                <a:ea typeface="+mn-ea"/>
                <a:cs typeface="+mn-cs"/>
              </a:rPr>
              <a:t> deemed to be dismissed by sending a copy of the</a:t>
            </a:r>
          </a:p>
          <a:p>
            <a:r>
              <a:rPr lang="en-CA" sz="1200" b="0" i="0" u="none" strike="noStrike" kern="1200" baseline="0" dirty="0" smtClean="0">
                <a:solidFill>
                  <a:schemeClr val="tx1"/>
                </a:solidFill>
                <a:latin typeface="Franklin Gothic Book" pitchFamily="34" charset="0"/>
                <a:ea typeface="+mn-ea"/>
                <a:cs typeface="+mn-cs"/>
              </a:rPr>
              <a:t>dismissal order to the </a:t>
            </a:r>
            <a:r>
              <a:rPr lang="en-CA" sz="1200" b="0" i="0" u="none" strike="noStrike" kern="1200" baseline="0" dirty="0" err="1" smtClean="0">
                <a:solidFill>
                  <a:schemeClr val="tx1"/>
                </a:solidFill>
                <a:latin typeface="Franklin Gothic Book" pitchFamily="34" charset="0"/>
                <a:ea typeface="+mn-ea"/>
                <a:cs typeface="+mn-cs"/>
              </a:rPr>
              <a:t>crossclaimant</a:t>
            </a:r>
            <a:r>
              <a:rPr lang="en-CA" sz="1200" b="0" i="0" u="none" strike="noStrike" kern="1200" baseline="0" dirty="0" smtClean="0">
                <a:solidFill>
                  <a:schemeClr val="tx1"/>
                </a:solidFill>
                <a:latin typeface="Franklin Gothic Book" pitchFamily="34" charset="0"/>
                <a:ea typeface="+mn-ea"/>
                <a:cs typeface="+mn-cs"/>
              </a:rPr>
              <a:t> (Rule 24.02(1.1)).</a:t>
            </a:r>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38</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Franklin Gothic Book" pitchFamily="34" charset="0"/>
                <a:ea typeface="+mn-ea"/>
                <a:cs typeface="+mn-cs"/>
              </a:rPr>
              <a:t>You can file a consent timetable with the registrar, but must do so at least 30 days before the dismissal date. The</a:t>
            </a:r>
          </a:p>
          <a:p>
            <a:r>
              <a:rPr lang="en-CA" sz="1200" b="0" i="0" u="none" strike="noStrike" kern="1200" baseline="0" dirty="0" smtClean="0">
                <a:solidFill>
                  <a:schemeClr val="tx1"/>
                </a:solidFill>
                <a:latin typeface="Franklin Gothic Book" pitchFamily="34" charset="0"/>
                <a:ea typeface="+mn-ea"/>
                <a:cs typeface="+mn-cs"/>
              </a:rPr>
              <a:t>timetable must identify the steps needed to set the matter down for trial, sets the deadlines for each step, AND</a:t>
            </a:r>
          </a:p>
          <a:p>
            <a:r>
              <a:rPr lang="en-CA" sz="1200" b="0" i="0" u="none" strike="noStrike" kern="1200" baseline="0" dirty="0" smtClean="0">
                <a:solidFill>
                  <a:schemeClr val="tx1"/>
                </a:solidFill>
                <a:latin typeface="Franklin Gothic Book" pitchFamily="34" charset="0"/>
                <a:ea typeface="+mn-ea"/>
                <a:cs typeface="+mn-cs"/>
              </a:rPr>
              <a:t>set a dismissal date no more than two years from the current dismissal date. See Rule 48.14(4).</a:t>
            </a:r>
          </a:p>
          <a:p>
            <a:r>
              <a:rPr lang="en-CA" sz="1200" b="0" i="0" u="none" strike="noStrike" kern="1200" baseline="0" dirty="0" smtClean="0">
                <a:solidFill>
                  <a:schemeClr val="tx1"/>
                </a:solidFill>
                <a:latin typeface="Franklin Gothic Book" pitchFamily="34" charset="0"/>
                <a:ea typeface="+mn-ea"/>
                <a:cs typeface="+mn-cs"/>
              </a:rPr>
              <a:t>If the conditions above cannot be met, you must bring a motion for a status hearing. If the status hearing will</a:t>
            </a:r>
          </a:p>
          <a:p>
            <a:r>
              <a:rPr lang="en-CA" sz="1200" b="0" i="0" u="none" strike="noStrike" kern="1200" baseline="0" dirty="0" smtClean="0">
                <a:solidFill>
                  <a:schemeClr val="tx1"/>
                </a:solidFill>
                <a:latin typeface="Franklin Gothic Book" pitchFamily="34" charset="0"/>
                <a:ea typeface="+mn-ea"/>
                <a:cs typeface="+mn-cs"/>
              </a:rPr>
              <a:t>not go on consent, notify </a:t>
            </a:r>
            <a:r>
              <a:rPr lang="en-CA" sz="1200" b="0" i="0" u="none" strike="noStrike" kern="1200" baseline="0" dirty="0" err="1" smtClean="0">
                <a:solidFill>
                  <a:schemeClr val="tx1"/>
                </a:solidFill>
                <a:latin typeface="Franklin Gothic Book" pitchFamily="34" charset="0"/>
                <a:ea typeface="+mn-ea"/>
                <a:cs typeface="+mn-cs"/>
              </a:rPr>
              <a:t>LawPRO</a:t>
            </a:r>
            <a:r>
              <a:rPr lang="en-CA" sz="1200" b="0" i="0" u="none" strike="noStrike" kern="1200" baseline="0" dirty="0" smtClean="0">
                <a:solidFill>
                  <a:schemeClr val="tx1"/>
                </a:solidFill>
                <a:latin typeface="Franklin Gothic Book" pitchFamily="34" charset="0"/>
                <a:ea typeface="+mn-ea"/>
                <a:cs typeface="+mn-cs"/>
              </a:rPr>
              <a:t> as this is now a potential claim.</a:t>
            </a:r>
          </a:p>
          <a:p>
            <a:r>
              <a:rPr lang="en-CA" sz="1200" b="0" i="0" u="none" strike="noStrike" kern="1200" baseline="0" dirty="0" err="1" smtClean="0">
                <a:solidFill>
                  <a:schemeClr val="tx1"/>
                </a:solidFill>
                <a:latin typeface="Franklin Gothic Book" pitchFamily="34" charset="0"/>
                <a:ea typeface="+mn-ea"/>
                <a:cs typeface="+mn-cs"/>
              </a:rPr>
              <a:t>lawpro</a:t>
            </a:r>
            <a:r>
              <a:rPr lang="en-CA" sz="1200" b="0" i="0" u="none" strike="noStrike" kern="1200" baseline="0" dirty="0" smtClean="0">
                <a:solidFill>
                  <a:schemeClr val="tx1"/>
                </a:solidFill>
                <a:latin typeface="Franklin Gothic Book" pitchFamily="34" charset="0"/>
                <a:ea typeface="+mn-ea"/>
                <a:cs typeface="+mn-cs"/>
              </a:rPr>
              <a:t>.</a:t>
            </a:r>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39</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Under the old Rule 48 actions were dismissed because they were not set down after 2 years after a Statement of Defence was filed or because</a:t>
            </a:r>
            <a:r>
              <a:rPr lang="en-CA" baseline="0" dirty="0" smtClean="0"/>
              <a:t> a Statement of Defence was not filed in time.</a:t>
            </a:r>
          </a:p>
          <a:p>
            <a:pPr marL="0" indent="0">
              <a:buFont typeface="Arial" panose="020B0604020202020204" pitchFamily="34" charset="0"/>
              <a:buNone/>
            </a:pPr>
            <a:r>
              <a:rPr lang="en-CA" baseline="0" dirty="0" smtClean="0"/>
              <a:t>Prior to an administrative dismissal, lawyers were given the opportunity to rescue cases as they received a notice from the court to attend a status hearing.</a:t>
            </a:r>
            <a:endParaRPr lang="en-CA" dirty="0" smtClean="0"/>
          </a:p>
          <a:p>
            <a:pPr marL="0" indent="0" eaLnBrk="1" hangingPunct="1">
              <a:buFont typeface="Arial" panose="020B0604020202020204" pitchFamily="34" charset="0"/>
              <a:buNone/>
            </a:pPr>
            <a:r>
              <a:rPr lang="en-CA" baseline="0" dirty="0" smtClean="0"/>
              <a:t>Lots of people were not happy with the old rules 48.14 and 48.15.</a:t>
            </a:r>
          </a:p>
          <a:p>
            <a:pPr marL="0" indent="0" eaLnBrk="1" hangingPunct="1">
              <a:buFont typeface="Arial" panose="020B0604020202020204" pitchFamily="34" charset="0"/>
              <a:buNone/>
            </a:pPr>
            <a:r>
              <a:rPr lang="en-CA" baseline="0" dirty="0" smtClean="0"/>
              <a:t>In particular, court staff struggled with how do deal with tens of thousand of open but dormant matters.</a:t>
            </a:r>
          </a:p>
          <a:p>
            <a:pPr marL="0" indent="0" eaLnBrk="1" hangingPunct="1">
              <a:buFont typeface="Arial" panose="020B0604020202020204" pitchFamily="34" charset="0"/>
              <a:buNone/>
            </a:pPr>
            <a:r>
              <a:rPr lang="en-CA" baseline="0" dirty="0" smtClean="0"/>
              <a:t>Courts were overwhelmed with administrating status hearings. It was simply not practical.</a:t>
            </a:r>
          </a:p>
          <a:p>
            <a:pPr marL="0" indent="0" eaLnBrk="1" hangingPunct="1">
              <a:buFont typeface="Arial" panose="020B0604020202020204" pitchFamily="34" charset="0"/>
              <a:buNone/>
            </a:pPr>
            <a:r>
              <a:rPr lang="en-CA" baseline="0" dirty="0" smtClean="0"/>
              <a:t>L</a:t>
            </a:r>
            <a:r>
              <a:rPr lang="en-CA" sz="1000" dirty="0" smtClean="0"/>
              <a:t>AW</a:t>
            </a:r>
            <a:r>
              <a:rPr lang="en-CA" baseline="0" dirty="0" smtClean="0"/>
              <a:t>PRO</a:t>
            </a:r>
            <a:r>
              <a:rPr lang="en-CA" dirty="0" smtClean="0"/>
              <a:t> </a:t>
            </a:r>
            <a:r>
              <a:rPr lang="en-CA" dirty="0"/>
              <a:t>saw an </a:t>
            </a:r>
            <a:r>
              <a:rPr lang="en-CA" baseline="0" dirty="0" smtClean="0"/>
              <a:t>increase in malpractice claims… see next slide.</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4</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Franklin Gothic Book" pitchFamily="34" charset="0"/>
                <a:ea typeface="+mn-ea"/>
                <a:cs typeface="+mn-cs"/>
              </a:rPr>
              <a:t>While Rule 48 does not address costs, a Rule 48 administrative dismissal</a:t>
            </a:r>
          </a:p>
          <a:p>
            <a:r>
              <a:rPr lang="en-CA" sz="1200" b="0" i="0" u="none" strike="noStrike" kern="1200" baseline="0" dirty="0" smtClean="0">
                <a:solidFill>
                  <a:schemeClr val="tx1"/>
                </a:solidFill>
                <a:latin typeface="Franklin Gothic Book" pitchFamily="34" charset="0"/>
                <a:ea typeface="+mn-ea"/>
                <a:cs typeface="+mn-cs"/>
              </a:rPr>
              <a:t>is an action dismissed for delay. Under Rule 24.05.01, if an action is</a:t>
            </a:r>
          </a:p>
          <a:p>
            <a:r>
              <a:rPr lang="en-CA" sz="1200" b="0" i="0" u="none" strike="noStrike" kern="1200" baseline="0" dirty="0" smtClean="0">
                <a:solidFill>
                  <a:schemeClr val="tx1"/>
                </a:solidFill>
                <a:latin typeface="Franklin Gothic Book" pitchFamily="34" charset="0"/>
                <a:ea typeface="+mn-ea"/>
                <a:cs typeface="+mn-cs"/>
              </a:rPr>
              <a:t>dismissed for delay, any party may, within 30 days of the dismissal, make</a:t>
            </a:r>
          </a:p>
          <a:p>
            <a:r>
              <a:rPr lang="en-CA" sz="1200" b="0" i="0" u="none" strike="noStrike" kern="1200" baseline="0" dirty="0" smtClean="0">
                <a:solidFill>
                  <a:schemeClr val="tx1"/>
                </a:solidFill>
                <a:latin typeface="Franklin Gothic Book" pitchFamily="34" charset="0"/>
                <a:ea typeface="+mn-ea"/>
                <a:cs typeface="+mn-cs"/>
              </a:rPr>
              <a:t>a motion respecting the costs of the action (Rule 24.05.01).</a:t>
            </a:r>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40</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Franklin Gothic Book" pitchFamily="34" charset="0"/>
                <a:ea typeface="+mn-ea"/>
                <a:cs typeface="+mn-cs"/>
              </a:rPr>
              <a:t>The date set by the court order (see Rule 48.14(1)).</a:t>
            </a:r>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41</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Franklin Gothic Book" pitchFamily="34" charset="0"/>
                <a:ea typeface="+mn-ea"/>
                <a:cs typeface="+mn-cs"/>
              </a:rPr>
              <a:t>While it is possible to let an action that has settled sit dormant until it is administratively dismissed under Rule 48.14,</a:t>
            </a:r>
          </a:p>
          <a:p>
            <a:r>
              <a:rPr lang="en-CA" sz="1200" b="0" i="0" u="none" strike="noStrike" kern="1200" baseline="0" dirty="0" smtClean="0">
                <a:solidFill>
                  <a:schemeClr val="tx1"/>
                </a:solidFill>
                <a:latin typeface="Franklin Gothic Book" pitchFamily="34" charset="0"/>
                <a:ea typeface="+mn-ea"/>
                <a:cs typeface="+mn-cs"/>
              </a:rPr>
              <a:t>there is a risk that one of the parties may renege on the settlement and suddenly take steps in the action. This</a:t>
            </a:r>
          </a:p>
          <a:p>
            <a:r>
              <a:rPr lang="en-CA" sz="1200" b="0" i="0" u="none" strike="noStrike" kern="1200" baseline="0" dirty="0" smtClean="0">
                <a:solidFill>
                  <a:schemeClr val="tx1"/>
                </a:solidFill>
                <a:latin typeface="Franklin Gothic Book" pitchFamily="34" charset="0"/>
                <a:ea typeface="+mn-ea"/>
                <a:cs typeface="+mn-cs"/>
              </a:rPr>
              <a:t>may occur, for example, if one of the parties has “buyer’s remorse” or if the settlement is not executed properly</a:t>
            </a:r>
          </a:p>
          <a:p>
            <a:r>
              <a:rPr lang="en-CA" sz="1200" b="0" i="0" u="none" strike="noStrike" kern="1200" baseline="0" dirty="0" smtClean="0">
                <a:solidFill>
                  <a:schemeClr val="tx1"/>
                </a:solidFill>
                <a:latin typeface="Franklin Gothic Book" pitchFamily="34" charset="0"/>
                <a:ea typeface="+mn-ea"/>
                <a:cs typeface="+mn-cs"/>
              </a:rPr>
              <a:t>or in a timely manner. Typically, when an action is settled, one of the parties brings a motion to dismiss the</a:t>
            </a:r>
          </a:p>
          <a:p>
            <a:r>
              <a:rPr lang="en-CA" sz="1200" b="0" i="0" u="none" strike="noStrike" kern="1200" baseline="0" dirty="0" smtClean="0">
                <a:solidFill>
                  <a:schemeClr val="tx1"/>
                </a:solidFill>
                <a:latin typeface="Franklin Gothic Book" pitchFamily="34" charset="0"/>
                <a:ea typeface="+mn-ea"/>
                <a:cs typeface="+mn-cs"/>
              </a:rPr>
              <a:t>action to help achieve closure.</a:t>
            </a:r>
          </a:p>
          <a:p>
            <a:r>
              <a:rPr lang="en-CA" sz="1200" b="0" i="0" u="none" strike="noStrike" kern="1200" baseline="0" dirty="0" smtClean="0">
                <a:solidFill>
                  <a:schemeClr val="tx1"/>
                </a:solidFill>
                <a:latin typeface="Franklin Gothic Book" pitchFamily="34" charset="0"/>
                <a:ea typeface="+mn-ea"/>
                <a:cs typeface="+mn-cs"/>
              </a:rPr>
              <a:t>(As with any settlement, remember that if it involves a party under disability, the settlement must be approved</a:t>
            </a:r>
          </a:p>
          <a:p>
            <a:r>
              <a:rPr lang="en-CA" sz="1200" b="0" i="0" u="none" strike="noStrike" kern="1200" baseline="0" dirty="0" smtClean="0">
                <a:solidFill>
                  <a:schemeClr val="tx1"/>
                </a:solidFill>
                <a:latin typeface="Franklin Gothic Book" pitchFamily="34" charset="0"/>
                <a:ea typeface="+mn-ea"/>
                <a:cs typeface="+mn-cs"/>
              </a:rPr>
              <a:t>by a Judge under Rule 7.08.)</a:t>
            </a:r>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42</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Franklin Gothic Book" pitchFamily="34" charset="0"/>
                <a:ea typeface="+mn-ea"/>
                <a:cs typeface="+mn-cs"/>
              </a:rPr>
              <a:t>Rule 48 of the </a:t>
            </a:r>
            <a:r>
              <a:rPr lang="en-CA" sz="1200" b="0" i="1" u="none" strike="noStrike" kern="1200" baseline="0" dirty="0" smtClean="0">
                <a:solidFill>
                  <a:schemeClr val="tx1"/>
                </a:solidFill>
                <a:latin typeface="Franklin Gothic Book" pitchFamily="34" charset="0"/>
                <a:ea typeface="+mn-ea"/>
                <a:cs typeface="+mn-cs"/>
              </a:rPr>
              <a:t>Rules of Civil Procedure </a:t>
            </a:r>
            <a:r>
              <a:rPr lang="en-CA" sz="1200" b="0" i="0" u="none" strike="noStrike" kern="1200" baseline="0" dirty="0" smtClean="0">
                <a:solidFill>
                  <a:schemeClr val="tx1"/>
                </a:solidFill>
                <a:latin typeface="Franklin Gothic Book" pitchFamily="34" charset="0"/>
                <a:ea typeface="+mn-ea"/>
                <a:cs typeface="+mn-cs"/>
              </a:rPr>
              <a:t>applies to civil proceedings in the Court of Appeal and in the Superior</a:t>
            </a:r>
          </a:p>
          <a:p>
            <a:r>
              <a:rPr lang="en-CA" sz="1200" b="0" i="0" u="none" strike="noStrike" kern="1200" baseline="0" dirty="0" smtClean="0">
                <a:solidFill>
                  <a:schemeClr val="tx1"/>
                </a:solidFill>
                <a:latin typeface="Franklin Gothic Book" pitchFamily="34" charset="0"/>
                <a:ea typeface="+mn-ea"/>
                <a:cs typeface="+mn-cs"/>
              </a:rPr>
              <a:t>Court of Justice. Under Rule 1.02, the </a:t>
            </a:r>
            <a:r>
              <a:rPr lang="en-CA" sz="1200" b="0" i="1" u="none" strike="noStrike" kern="1200" baseline="0" dirty="0" smtClean="0">
                <a:solidFill>
                  <a:schemeClr val="tx1"/>
                </a:solidFill>
                <a:latin typeface="Franklin Gothic Book" pitchFamily="34" charset="0"/>
                <a:ea typeface="+mn-ea"/>
                <a:cs typeface="+mn-cs"/>
              </a:rPr>
              <a:t>Rules of Civil Procedure</a:t>
            </a:r>
            <a:r>
              <a:rPr lang="en-CA" sz="1200" b="0" i="0" u="none" strike="noStrike" kern="1200" baseline="0" dirty="0" smtClean="0">
                <a:solidFill>
                  <a:schemeClr val="tx1"/>
                </a:solidFill>
                <a:latin typeface="Franklin Gothic Book" pitchFamily="34" charset="0"/>
                <a:ea typeface="+mn-ea"/>
                <a:cs typeface="+mn-cs"/>
              </a:rPr>
              <a:t>, including Rule 48, do not apply to proceedings</a:t>
            </a:r>
          </a:p>
          <a:p>
            <a:r>
              <a:rPr lang="en-CA" sz="1200" b="0" i="0" u="none" strike="noStrike" kern="1200" baseline="0" dirty="0" smtClean="0">
                <a:solidFill>
                  <a:schemeClr val="tx1"/>
                </a:solidFill>
                <a:latin typeface="Franklin Gothic Book" pitchFamily="34" charset="0"/>
                <a:ea typeface="+mn-ea"/>
                <a:cs typeface="+mn-cs"/>
              </a:rPr>
              <a:t>governed by Ontario Regulation 114/99 </a:t>
            </a:r>
            <a:r>
              <a:rPr lang="en-CA" sz="1200" b="0" i="1" u="none" strike="noStrike" kern="1200" baseline="0" dirty="0" smtClean="0">
                <a:solidFill>
                  <a:schemeClr val="tx1"/>
                </a:solidFill>
                <a:latin typeface="Franklin Gothic Book" pitchFamily="34" charset="0"/>
                <a:ea typeface="+mn-ea"/>
                <a:cs typeface="+mn-cs"/>
              </a:rPr>
              <a:t>Family Law Rules</a:t>
            </a:r>
            <a:r>
              <a:rPr lang="en-CA" sz="1200" b="0" i="0" u="none" strike="noStrike" kern="1200" baseline="0" dirty="0" smtClean="0">
                <a:solidFill>
                  <a:schemeClr val="tx1"/>
                </a:solidFill>
                <a:latin typeface="Franklin Gothic Book" pitchFamily="34" charset="0"/>
                <a:ea typeface="+mn-ea"/>
                <a:cs typeface="+mn-cs"/>
              </a:rPr>
              <a:t>, except as provided. If there is a combined proceeding</a:t>
            </a:r>
          </a:p>
          <a:p>
            <a:r>
              <a:rPr lang="en-CA" sz="1200" b="0" i="0" u="none" strike="noStrike" kern="1200" baseline="0" dirty="0" smtClean="0">
                <a:solidFill>
                  <a:schemeClr val="tx1"/>
                </a:solidFill>
                <a:latin typeface="Franklin Gothic Book" pitchFamily="34" charset="0"/>
                <a:ea typeface="+mn-ea"/>
                <a:cs typeface="+mn-cs"/>
              </a:rPr>
              <a:t>where both the </a:t>
            </a:r>
            <a:r>
              <a:rPr lang="en-CA" sz="1200" b="0" i="1" u="none" strike="noStrike" kern="1200" baseline="0" dirty="0" smtClean="0">
                <a:solidFill>
                  <a:schemeClr val="tx1"/>
                </a:solidFill>
                <a:latin typeface="Franklin Gothic Book" pitchFamily="34" charset="0"/>
                <a:ea typeface="+mn-ea"/>
                <a:cs typeface="+mn-cs"/>
              </a:rPr>
              <a:t>Rules of Civil Procedure </a:t>
            </a:r>
            <a:r>
              <a:rPr lang="en-CA" sz="1200" b="0" i="0" u="none" strike="noStrike" kern="1200" baseline="0" dirty="0" smtClean="0">
                <a:solidFill>
                  <a:schemeClr val="tx1"/>
                </a:solidFill>
                <a:latin typeface="Franklin Gothic Book" pitchFamily="34" charset="0"/>
                <a:ea typeface="+mn-ea"/>
                <a:cs typeface="+mn-cs"/>
              </a:rPr>
              <a:t>and the </a:t>
            </a:r>
            <a:r>
              <a:rPr lang="en-CA" sz="1200" b="0" i="1" u="none" strike="noStrike" kern="1200" baseline="0" dirty="0" smtClean="0">
                <a:solidFill>
                  <a:schemeClr val="tx1"/>
                </a:solidFill>
                <a:latin typeface="Franklin Gothic Book" pitchFamily="34" charset="0"/>
                <a:ea typeface="+mn-ea"/>
                <a:cs typeface="+mn-cs"/>
              </a:rPr>
              <a:t>Family Law Rules </a:t>
            </a:r>
            <a:r>
              <a:rPr lang="en-CA" sz="1200" b="0" i="0" u="none" strike="noStrike" kern="1200" baseline="0" dirty="0" smtClean="0">
                <a:solidFill>
                  <a:schemeClr val="tx1"/>
                </a:solidFill>
                <a:latin typeface="Franklin Gothic Book" pitchFamily="34" charset="0"/>
                <a:ea typeface="+mn-ea"/>
                <a:cs typeface="+mn-cs"/>
              </a:rPr>
              <a:t>may apply, the parties may agree, or obtain a</a:t>
            </a:r>
          </a:p>
          <a:p>
            <a:r>
              <a:rPr lang="en-CA" sz="1200" b="0" i="0" u="none" strike="noStrike" kern="1200" baseline="0" dirty="0" smtClean="0">
                <a:solidFill>
                  <a:schemeClr val="tx1"/>
                </a:solidFill>
                <a:latin typeface="Franklin Gothic Book" pitchFamily="34" charset="0"/>
                <a:ea typeface="+mn-ea"/>
                <a:cs typeface="+mn-cs"/>
              </a:rPr>
              <a:t>court order, that the Family Law Rules apply to a part or all of the combined proceeding – in this circumstance</a:t>
            </a:r>
          </a:p>
          <a:p>
            <a:r>
              <a:rPr lang="en-CA" sz="1200" b="0" i="0" u="none" strike="noStrike" kern="1200" baseline="0" dirty="0" smtClean="0">
                <a:solidFill>
                  <a:schemeClr val="tx1"/>
                </a:solidFill>
                <a:latin typeface="Franklin Gothic Book" pitchFamily="34" charset="0"/>
                <a:ea typeface="+mn-ea"/>
                <a:cs typeface="+mn-cs"/>
              </a:rPr>
              <a:t>parties may consider whether Rule 48 should apply to the combined proceeding or not, and take appropriate steps.</a:t>
            </a:r>
          </a:p>
          <a:p>
            <a:r>
              <a:rPr lang="en-CA" sz="1200" b="0" i="0" u="none" strike="noStrike" kern="1200" baseline="0" dirty="0" smtClean="0">
                <a:solidFill>
                  <a:schemeClr val="tx1"/>
                </a:solidFill>
                <a:latin typeface="Franklin Gothic Book" pitchFamily="34" charset="0"/>
                <a:ea typeface="+mn-ea"/>
                <a:cs typeface="+mn-cs"/>
              </a:rPr>
              <a:t>Remember, under the </a:t>
            </a:r>
            <a:r>
              <a:rPr lang="en-CA" sz="1200" b="0" i="1" u="none" strike="noStrike" kern="1200" baseline="0" dirty="0" smtClean="0">
                <a:solidFill>
                  <a:schemeClr val="tx1"/>
                </a:solidFill>
                <a:latin typeface="Franklin Gothic Book" pitchFamily="34" charset="0"/>
                <a:ea typeface="+mn-ea"/>
                <a:cs typeface="+mn-cs"/>
              </a:rPr>
              <a:t>Family Law Rules</a:t>
            </a:r>
            <a:r>
              <a:rPr lang="en-CA" sz="1200" b="0" i="0" u="none" strike="noStrike" kern="1200" baseline="0" dirty="0" smtClean="0">
                <a:solidFill>
                  <a:schemeClr val="tx1"/>
                </a:solidFill>
                <a:latin typeface="Franklin Gothic Book" pitchFamily="34" charset="0"/>
                <a:ea typeface="+mn-ea"/>
                <a:cs typeface="+mn-cs"/>
              </a:rPr>
              <a:t>, Rules 39, 40 and 41 provide for the dismissal of actions by the clerk,</a:t>
            </a:r>
          </a:p>
          <a:p>
            <a:r>
              <a:rPr lang="en-CA" sz="1200" b="0" i="0" u="none" strike="noStrike" kern="1200" baseline="0" dirty="0" smtClean="0">
                <a:solidFill>
                  <a:schemeClr val="tx1"/>
                </a:solidFill>
                <a:latin typeface="Franklin Gothic Book" pitchFamily="34" charset="0"/>
                <a:ea typeface="+mn-ea"/>
                <a:cs typeface="+mn-cs"/>
              </a:rPr>
              <a:t>after service of a notice of approaching dismissal if no case conference or settlement conference is arranged</a:t>
            </a:r>
          </a:p>
          <a:p>
            <a:r>
              <a:rPr lang="en-CA" sz="1200" b="0" i="0" u="none" strike="noStrike" kern="1200" baseline="0" dirty="0" smtClean="0">
                <a:solidFill>
                  <a:schemeClr val="tx1"/>
                </a:solidFill>
                <a:latin typeface="Franklin Gothic Book" pitchFamily="34" charset="0"/>
                <a:ea typeface="+mn-ea"/>
                <a:cs typeface="+mn-cs"/>
              </a:rPr>
              <a:t>before the 365th day after the date the case was started.</a:t>
            </a:r>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43</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We’ve seen the best practices. </a:t>
            </a:r>
          </a:p>
          <a:p>
            <a:r>
              <a:rPr lang="en-CA" dirty="0" smtClean="0"/>
              <a:t>Your marching orders are to:</a:t>
            </a:r>
          </a:p>
          <a:p>
            <a:r>
              <a:rPr lang="en-CA" dirty="0" smtClean="0"/>
              <a:t>Learn new Rule 48.</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aseline="0" dirty="0" smtClean="0"/>
              <a:t>Update tickler systems – use the firm and individual file checklists in the Toolkit.</a:t>
            </a:r>
          </a:p>
          <a:p>
            <a:pPr marL="0" indent="0">
              <a:buFont typeface="Arial" panose="020B0604020202020204" pitchFamily="34" charset="0"/>
              <a:buNone/>
            </a:pPr>
            <a:r>
              <a:rPr lang="en-CA" dirty="0" smtClean="0"/>
              <a:t>Use the Rule</a:t>
            </a:r>
            <a:r>
              <a:rPr lang="en-CA" baseline="0" dirty="0" smtClean="0"/>
              <a:t> 48 Transition Toolkit to ensure you cover all the bases.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aseline="0" dirty="0" smtClean="0"/>
              <a:t>Make sure you are moving your files along – and if they are not moving, recognize why and deal with it. Remember the file progress plan in the Toolkit can help you with this.</a:t>
            </a:r>
          </a:p>
          <a:p>
            <a:pPr marL="0" indent="0">
              <a:buFont typeface="Arial" panose="020B0604020202020204" pitchFamily="34" charset="0"/>
              <a:buNone/>
            </a:pPr>
            <a:r>
              <a:rPr lang="en-CA" dirty="0" smtClean="0"/>
              <a:t>If you</a:t>
            </a:r>
            <a:r>
              <a:rPr lang="en-CA" baseline="0" dirty="0" smtClean="0"/>
              <a:t> are heading into the dismissal date and cannot obtain consent to file a timetable and draft order, your file is at imminent risk of being dismissed. You must bring a motion for a status hearing which may be contested. </a:t>
            </a:r>
            <a:r>
              <a:rPr lang="en-CA" dirty="0" smtClean="0"/>
              <a:t>C</a:t>
            </a:r>
            <a:r>
              <a:rPr lang="en-CA" baseline="0" dirty="0" smtClean="0"/>
              <a:t>ontact L</a:t>
            </a:r>
            <a:r>
              <a:rPr lang="en-CA" sz="1000" dirty="0" smtClean="0"/>
              <a:t>AW</a:t>
            </a:r>
            <a:r>
              <a:rPr lang="en-CA" baseline="0" dirty="0" smtClean="0"/>
              <a:t>PRO immediately so you can get help on dealing with it.</a:t>
            </a:r>
          </a:p>
          <a:p>
            <a:endParaRPr lang="en-CA"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44</a:t>
            </a:fld>
            <a:endParaRPr lang="en-GB"/>
          </a:p>
        </p:txBody>
      </p:sp>
    </p:spTree>
    <p:extLst>
      <p:ext uri="{BB962C8B-B14F-4D97-AF65-F5344CB8AC3E}">
        <p14:creationId xmlns:p14="http://schemas.microsoft.com/office/powerpoint/2010/main" val="3693215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3051" eaLnBrk="0" hangingPunct="0">
              <a:defRPr>
                <a:solidFill>
                  <a:schemeClr val="tx1"/>
                </a:solidFill>
                <a:latin typeface="Arial" charset="0"/>
              </a:defRPr>
            </a:lvl1pPr>
            <a:lvl2pPr marL="709339" indent="-272823" defTabSz="923051" eaLnBrk="0" hangingPunct="0">
              <a:defRPr>
                <a:solidFill>
                  <a:schemeClr val="tx1"/>
                </a:solidFill>
                <a:latin typeface="Arial" charset="0"/>
              </a:defRPr>
            </a:lvl2pPr>
            <a:lvl3pPr marL="1091291" indent="-218258" defTabSz="923051" eaLnBrk="0" hangingPunct="0">
              <a:defRPr>
                <a:solidFill>
                  <a:schemeClr val="tx1"/>
                </a:solidFill>
                <a:latin typeface="Arial" charset="0"/>
              </a:defRPr>
            </a:lvl3pPr>
            <a:lvl4pPr marL="1527808" indent="-218258" defTabSz="923051" eaLnBrk="0" hangingPunct="0">
              <a:defRPr>
                <a:solidFill>
                  <a:schemeClr val="tx1"/>
                </a:solidFill>
                <a:latin typeface="Arial" charset="0"/>
              </a:defRPr>
            </a:lvl4pPr>
            <a:lvl5pPr marL="1964323" indent="-218258" defTabSz="923051" eaLnBrk="0" hangingPunct="0">
              <a:defRPr>
                <a:solidFill>
                  <a:schemeClr val="tx1"/>
                </a:solidFill>
                <a:latin typeface="Arial" charset="0"/>
              </a:defRPr>
            </a:lvl5pPr>
            <a:lvl6pPr marL="2400840" indent="-218258" defTabSz="923051" eaLnBrk="0" fontAlgn="base" hangingPunct="0">
              <a:spcBef>
                <a:spcPct val="0"/>
              </a:spcBef>
              <a:spcAft>
                <a:spcPct val="0"/>
              </a:spcAft>
              <a:defRPr>
                <a:solidFill>
                  <a:schemeClr val="tx1"/>
                </a:solidFill>
                <a:latin typeface="Arial" charset="0"/>
              </a:defRPr>
            </a:lvl6pPr>
            <a:lvl7pPr marL="2837356" indent="-218258" defTabSz="923051" eaLnBrk="0" fontAlgn="base" hangingPunct="0">
              <a:spcBef>
                <a:spcPct val="0"/>
              </a:spcBef>
              <a:spcAft>
                <a:spcPct val="0"/>
              </a:spcAft>
              <a:defRPr>
                <a:solidFill>
                  <a:schemeClr val="tx1"/>
                </a:solidFill>
                <a:latin typeface="Arial" charset="0"/>
              </a:defRPr>
            </a:lvl7pPr>
            <a:lvl8pPr marL="3273872" indent="-218258" defTabSz="923051" eaLnBrk="0" fontAlgn="base" hangingPunct="0">
              <a:spcBef>
                <a:spcPct val="0"/>
              </a:spcBef>
              <a:spcAft>
                <a:spcPct val="0"/>
              </a:spcAft>
              <a:defRPr>
                <a:solidFill>
                  <a:schemeClr val="tx1"/>
                </a:solidFill>
                <a:latin typeface="Arial" charset="0"/>
              </a:defRPr>
            </a:lvl8pPr>
            <a:lvl9pPr marL="3710388" indent="-218258" defTabSz="923051" eaLnBrk="0" fontAlgn="base" hangingPunct="0">
              <a:spcBef>
                <a:spcPct val="0"/>
              </a:spcBef>
              <a:spcAft>
                <a:spcPct val="0"/>
              </a:spcAft>
              <a:defRPr>
                <a:solidFill>
                  <a:schemeClr val="tx1"/>
                </a:solidFill>
                <a:latin typeface="Arial" charset="0"/>
              </a:defRPr>
            </a:lvl9pPr>
          </a:lstStyle>
          <a:p>
            <a:pPr eaLnBrk="1" hangingPunct="1"/>
            <a:fld id="{CF578896-5B15-4CDE-B4DA-594810337469}" type="slidenum">
              <a:rPr lang="en-GB" smtClean="0"/>
              <a:pPr eaLnBrk="1" hangingPunct="1"/>
              <a:t>45</a:t>
            </a:fld>
            <a:endParaRPr lang="en-GB" smtClean="0"/>
          </a:p>
        </p:txBody>
      </p:sp>
      <p:sp>
        <p:nvSpPr>
          <p:cNvPr id="62467" name="Rectangle 2"/>
          <p:cNvSpPr>
            <a:spLocks noGrp="1" noRot="1" noChangeAspect="1" noChangeArrowheads="1" noTextEdit="1"/>
          </p:cNvSpPr>
          <p:nvPr>
            <p:ph type="sldImg"/>
          </p:nvPr>
        </p:nvSpPr>
        <p:spPr>
          <a:xfrm>
            <a:off x="1182688" y="698500"/>
            <a:ext cx="4646612" cy="3486150"/>
          </a:xfrm>
          <a:ln/>
        </p:spPr>
      </p:sp>
      <p:sp>
        <p:nvSpPr>
          <p:cNvPr id="62468" name="Rectangle 3"/>
          <p:cNvSpPr>
            <a:spLocks noGrp="1" noChangeArrowheads="1"/>
          </p:cNvSpPr>
          <p:nvPr>
            <p:ph type="body" idx="1"/>
          </p:nvPr>
        </p:nvSpPr>
        <p:spPr>
          <a:xfrm>
            <a:off x="934113" y="4416101"/>
            <a:ext cx="5142177" cy="4182457"/>
          </a:xfrm>
          <a:noFill/>
        </p:spPr>
        <p:txBody>
          <a:bodyPr/>
          <a:lstStyle/>
          <a:p>
            <a:pPr eaLnBrk="1" hangingPunct="1"/>
            <a:r>
              <a:rPr lang="en-CA" dirty="0" smtClean="0">
                <a:latin typeface="Arial" charset="0"/>
              </a:rPr>
              <a:t>Look for</a:t>
            </a:r>
            <a:r>
              <a:rPr lang="en-CA" baseline="0" dirty="0" smtClean="0">
                <a:latin typeface="Arial" charset="0"/>
              </a:rPr>
              <a:t> more information from </a:t>
            </a:r>
            <a:r>
              <a:rPr lang="en-CA" baseline="0" dirty="0" smtClean="0"/>
              <a:t>L</a:t>
            </a:r>
            <a:r>
              <a:rPr lang="en-CA" sz="1000" dirty="0" smtClean="0"/>
              <a:t>AW</a:t>
            </a:r>
            <a:r>
              <a:rPr lang="en-CA" baseline="0" dirty="0" smtClean="0"/>
              <a:t>PRO</a:t>
            </a:r>
            <a:r>
              <a:rPr lang="en-CA" baseline="0" dirty="0" smtClean="0">
                <a:latin typeface="Arial" charset="0"/>
              </a:rPr>
              <a:t> in the coming months, including some friendly reminders to implement the changes required by Rule 48 and to take timely steps on your files.</a:t>
            </a:r>
            <a:endParaRPr lang="en-CA"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defTabSz="922571" eaLnBrk="0" hangingPunct="0">
              <a:defRPr>
                <a:solidFill>
                  <a:schemeClr val="tx1"/>
                </a:solidFill>
                <a:latin typeface="Tahoma" pitchFamily="34" charset="0"/>
              </a:defRPr>
            </a:lvl1pPr>
            <a:lvl2pPr marL="716025" indent="-275394" defTabSz="922571" eaLnBrk="0" hangingPunct="0">
              <a:defRPr>
                <a:solidFill>
                  <a:schemeClr val="tx1"/>
                </a:solidFill>
                <a:latin typeface="Tahoma" pitchFamily="34" charset="0"/>
              </a:defRPr>
            </a:lvl2pPr>
            <a:lvl3pPr marL="1101577" indent="-220316" defTabSz="922571" eaLnBrk="0" hangingPunct="0">
              <a:defRPr>
                <a:solidFill>
                  <a:schemeClr val="tx1"/>
                </a:solidFill>
                <a:latin typeface="Tahoma" pitchFamily="34" charset="0"/>
              </a:defRPr>
            </a:lvl3pPr>
            <a:lvl4pPr marL="1542207" indent="-220316" defTabSz="922571" eaLnBrk="0" hangingPunct="0">
              <a:defRPr>
                <a:solidFill>
                  <a:schemeClr val="tx1"/>
                </a:solidFill>
                <a:latin typeface="Tahoma" pitchFamily="34" charset="0"/>
              </a:defRPr>
            </a:lvl4pPr>
            <a:lvl5pPr marL="1982838" indent="-220316" defTabSz="922571" eaLnBrk="0" hangingPunct="0">
              <a:defRPr>
                <a:solidFill>
                  <a:schemeClr val="tx1"/>
                </a:solidFill>
                <a:latin typeface="Tahoma" pitchFamily="34" charset="0"/>
              </a:defRPr>
            </a:lvl5pPr>
            <a:lvl6pPr marL="2423468" indent="-220316" defTabSz="922571" eaLnBrk="0" fontAlgn="base" hangingPunct="0">
              <a:spcBef>
                <a:spcPct val="0"/>
              </a:spcBef>
              <a:spcAft>
                <a:spcPct val="0"/>
              </a:spcAft>
              <a:defRPr>
                <a:solidFill>
                  <a:schemeClr val="tx1"/>
                </a:solidFill>
                <a:latin typeface="Tahoma" pitchFamily="34" charset="0"/>
              </a:defRPr>
            </a:lvl6pPr>
            <a:lvl7pPr marL="2864099" indent="-220316" defTabSz="922571" eaLnBrk="0" fontAlgn="base" hangingPunct="0">
              <a:spcBef>
                <a:spcPct val="0"/>
              </a:spcBef>
              <a:spcAft>
                <a:spcPct val="0"/>
              </a:spcAft>
              <a:defRPr>
                <a:solidFill>
                  <a:schemeClr val="tx1"/>
                </a:solidFill>
                <a:latin typeface="Tahoma" pitchFamily="34" charset="0"/>
              </a:defRPr>
            </a:lvl7pPr>
            <a:lvl8pPr marL="3304728" indent="-220316" defTabSz="922571" eaLnBrk="0" fontAlgn="base" hangingPunct="0">
              <a:spcBef>
                <a:spcPct val="0"/>
              </a:spcBef>
              <a:spcAft>
                <a:spcPct val="0"/>
              </a:spcAft>
              <a:defRPr>
                <a:solidFill>
                  <a:schemeClr val="tx1"/>
                </a:solidFill>
                <a:latin typeface="Tahoma" pitchFamily="34" charset="0"/>
              </a:defRPr>
            </a:lvl8pPr>
            <a:lvl9pPr marL="3745359" indent="-220316" defTabSz="922571" eaLnBrk="0" fontAlgn="base" hangingPunct="0">
              <a:spcBef>
                <a:spcPct val="0"/>
              </a:spcBef>
              <a:spcAft>
                <a:spcPct val="0"/>
              </a:spcAft>
              <a:defRPr>
                <a:solidFill>
                  <a:schemeClr val="tx1"/>
                </a:solidFill>
                <a:latin typeface="Tahoma" pitchFamily="34" charset="0"/>
              </a:defRPr>
            </a:lvl9pPr>
          </a:lstStyle>
          <a:p>
            <a:pPr eaLnBrk="1" hangingPunct="1"/>
            <a:fld id="{322B2C53-4D48-4043-BDB4-3B187F43B91D}" type="slidenum">
              <a:rPr lang="en-US">
                <a:solidFill>
                  <a:srgbClr val="000000"/>
                </a:solidFill>
                <a:latin typeface="Arial" charset="0"/>
              </a:rPr>
              <a:pPr eaLnBrk="1" hangingPunct="1"/>
              <a:t>46</a:t>
            </a:fld>
            <a:endParaRPr lang="en-US">
              <a:solidFill>
                <a:srgbClr val="000000"/>
              </a:solidFill>
              <a:latin typeface="Arial" charset="0"/>
            </a:endParaRPr>
          </a:p>
        </p:txBody>
      </p:sp>
      <p:sp>
        <p:nvSpPr>
          <p:cNvPr id="226307" name="Rectangle 2"/>
          <p:cNvSpPr>
            <a:spLocks noGrp="1" noRot="1" noChangeAspect="1" noChangeArrowheads="1" noTextEdit="1"/>
          </p:cNvSpPr>
          <p:nvPr>
            <p:ph type="sldImg"/>
          </p:nvPr>
        </p:nvSpPr>
        <p:spPr>
          <a:xfrm>
            <a:off x="1182688" y="700088"/>
            <a:ext cx="4649787" cy="3487737"/>
          </a:xfrm>
          <a:ln/>
        </p:spPr>
      </p:sp>
      <p:sp>
        <p:nvSpPr>
          <p:cNvPr id="226308" name="Rectangle 3"/>
          <p:cNvSpPr>
            <a:spLocks noGrp="1" noChangeArrowheads="1"/>
          </p:cNvSpPr>
          <p:nvPr>
            <p:ph type="body" idx="1"/>
          </p:nvPr>
        </p:nvSpPr>
        <p:spPr>
          <a:xfrm>
            <a:off x="937154" y="4416099"/>
            <a:ext cx="5136092" cy="4180921"/>
          </a:xfrm>
          <a:noFill/>
        </p:spPr>
        <p:txBody>
          <a:bodyPr/>
          <a:lstStyle/>
          <a:p>
            <a:pPr eaLnBrk="1" hangingPunct="1"/>
            <a:endParaRPr lang="en-CA"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Why was </a:t>
            </a:r>
            <a:r>
              <a:rPr lang="en-CA" baseline="0" dirty="0" smtClean="0"/>
              <a:t>L</a:t>
            </a:r>
            <a:r>
              <a:rPr lang="en-CA" sz="1000" dirty="0" smtClean="0"/>
              <a:t>AW</a:t>
            </a:r>
            <a:r>
              <a:rPr lang="en-CA" baseline="0" dirty="0" smtClean="0"/>
              <a:t>PRO</a:t>
            </a:r>
            <a:r>
              <a:rPr lang="en-CA" dirty="0" smtClean="0"/>
              <a:t> </a:t>
            </a:r>
            <a:r>
              <a:rPr lang="en-CA" baseline="0" dirty="0" smtClean="0"/>
              <a:t>very unhappy with the old Rule 48.14?</a:t>
            </a:r>
          </a:p>
          <a:p>
            <a:pPr marL="0" indent="0">
              <a:buFont typeface="Arial" panose="020B0604020202020204" pitchFamily="34" charset="0"/>
              <a:buNone/>
            </a:pPr>
            <a:r>
              <a:rPr lang="en-CA" baseline="0" dirty="0" smtClean="0"/>
              <a:t>The cases facing dismissal resulted in several hundred claims and over $11 million in claims costs in 5+ years -- </a:t>
            </a:r>
            <a:r>
              <a:rPr lang="en-CA" i="1" baseline="0" dirty="0" smtClean="0"/>
              <a:t>see stats on slide.</a:t>
            </a:r>
            <a:endParaRPr lang="en-CA" baseline="0" dirty="0" smtClean="0"/>
          </a:p>
          <a:p>
            <a:pPr marL="0" indent="0">
              <a:buFont typeface="Arial" panose="020B0604020202020204" pitchFamily="34" charset="0"/>
              <a:buNone/>
            </a:pPr>
            <a:r>
              <a:rPr lang="en-CA" baseline="0" dirty="0" smtClean="0"/>
              <a:t>A spike in claims occurred as courts started to deal with dormant files and time consuming status hearings.  </a:t>
            </a:r>
          </a:p>
          <a:p>
            <a:pPr marL="0" indent="0">
              <a:buFont typeface="Arial" panose="020B0604020202020204" pitchFamily="34" charset="0"/>
              <a:buNone/>
            </a:pPr>
            <a:r>
              <a:rPr lang="en-CA" baseline="0" dirty="0" smtClean="0"/>
              <a:t>For a wide variety of reasons – which we will highlight in more detail - lawyers either did not take timely steps or did not respond to status hearing notices.</a:t>
            </a:r>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5</a:t>
            </a:fld>
            <a:endParaRPr lang="en-GB"/>
          </a:p>
        </p:txBody>
      </p:sp>
    </p:spTree>
    <p:extLst>
      <p:ext uri="{BB962C8B-B14F-4D97-AF65-F5344CB8AC3E}">
        <p14:creationId xmlns:p14="http://schemas.microsoft.com/office/powerpoint/2010/main" val="65914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It</a:t>
            </a:r>
            <a:r>
              <a:rPr lang="en-CA" baseline="0" dirty="0" smtClean="0"/>
              <a:t> was c</a:t>
            </a:r>
            <a:r>
              <a:rPr lang="en-CA" dirty="0" smtClean="0"/>
              <a:t>lear to all that the status</a:t>
            </a:r>
            <a:r>
              <a:rPr lang="en-CA" baseline="0" dirty="0" smtClean="0"/>
              <a:t> quo could not continue.</a:t>
            </a:r>
            <a:endParaRPr lang="en-CA" dirty="0" smtClean="0"/>
          </a:p>
          <a:p>
            <a:pPr marL="0" indent="0">
              <a:buFont typeface="Arial" panose="020B0604020202020204" pitchFamily="34" charset="0"/>
              <a:buNone/>
            </a:pPr>
            <a:r>
              <a:rPr lang="en-CA" dirty="0" smtClean="0"/>
              <a:t>Court </a:t>
            </a:r>
            <a:r>
              <a:rPr lang="en-CA" baseline="0" dirty="0" smtClean="0"/>
              <a:t>staff, members of the judiciary and the Rules Committee, Law Society staff and benchers, and L</a:t>
            </a:r>
            <a:r>
              <a:rPr lang="en-CA" sz="1000" dirty="0" smtClean="0"/>
              <a:t>AW</a:t>
            </a:r>
            <a:r>
              <a:rPr lang="en-CA" baseline="0" dirty="0" smtClean="0"/>
              <a:t>PRO staff consulted for over a year, which resulted in the new Rule 48.14.</a:t>
            </a:r>
          </a:p>
          <a:p>
            <a:r>
              <a:rPr lang="en-CA" i="0" dirty="0" smtClean="0"/>
              <a:t>By </a:t>
            </a:r>
            <a:r>
              <a:rPr lang="en-CA" i="1" dirty="0" smtClean="0"/>
              <a:t>Ontario Regulation 170/14, </a:t>
            </a:r>
            <a:r>
              <a:rPr lang="en-CA" i="0" baseline="0" dirty="0" smtClean="0"/>
              <a:t>on </a:t>
            </a:r>
            <a:r>
              <a:rPr lang="en-CA" dirty="0" smtClean="0"/>
              <a:t>Sept. 6, 2014 in the </a:t>
            </a:r>
            <a:r>
              <a:rPr lang="en-CA" i="1" dirty="0" smtClean="0"/>
              <a:t>Ontario Gazette, </a:t>
            </a:r>
            <a:r>
              <a:rPr lang="en-CA" i="0" dirty="0" smtClean="0"/>
              <a:t>e</a:t>
            </a:r>
            <a:r>
              <a:rPr lang="en-CA" dirty="0" smtClean="0"/>
              <a:t>xisting Rule 48.14 (</a:t>
            </a:r>
            <a:r>
              <a:rPr lang="en-CA" i="1" dirty="0" smtClean="0"/>
              <a:t>Action not on trial list</a:t>
            </a:r>
            <a:r>
              <a:rPr lang="en-CA" dirty="0" smtClean="0"/>
              <a:t>) was updated and 48.15 (</a:t>
            </a:r>
            <a:r>
              <a:rPr lang="en-CA" i="1" dirty="0" smtClean="0"/>
              <a:t>Action abandoned</a:t>
            </a:r>
            <a:r>
              <a:rPr lang="en-CA" dirty="0" smtClean="0"/>
              <a:t>) was revoked. The new Rule 48.14 (</a:t>
            </a:r>
            <a:r>
              <a:rPr lang="en-CA" i="1" dirty="0" smtClean="0"/>
              <a:t>Dismissal of an action for delay</a:t>
            </a:r>
            <a:r>
              <a:rPr lang="en-CA" dirty="0" smtClean="0"/>
              <a:t>) was</a:t>
            </a:r>
            <a:r>
              <a:rPr lang="en-CA" baseline="0" dirty="0" smtClean="0"/>
              <a:t> substituted.</a:t>
            </a:r>
            <a:endParaRPr lang="en-CA"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6</a:t>
            </a:fld>
            <a:endParaRPr lang="en-GB"/>
          </a:p>
        </p:txBody>
      </p:sp>
    </p:spTree>
    <p:extLst>
      <p:ext uri="{BB962C8B-B14F-4D97-AF65-F5344CB8AC3E}">
        <p14:creationId xmlns:p14="http://schemas.microsoft.com/office/powerpoint/2010/main" val="331692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881390">
              <a:buFont typeface="Arial" panose="020B0604020202020204" pitchFamily="34" charset="0"/>
              <a:buNone/>
            </a:pPr>
            <a:r>
              <a:rPr lang="en-CA" baseline="0" dirty="0" smtClean="0"/>
              <a:t>L</a:t>
            </a:r>
            <a:r>
              <a:rPr lang="en-CA" sz="1000" dirty="0" smtClean="0"/>
              <a:t>AW</a:t>
            </a:r>
            <a:r>
              <a:rPr lang="en-CA" baseline="0" dirty="0" smtClean="0"/>
              <a:t>PRO hopes the new Rule 48.14 will help reduce claims.</a:t>
            </a:r>
            <a:endParaRPr lang="en-CA" dirty="0" smtClean="0"/>
          </a:p>
          <a:p>
            <a:pPr marL="0" indent="0">
              <a:buFont typeface="Arial" panose="020B0604020202020204" pitchFamily="34" charset="0"/>
              <a:buNone/>
            </a:pPr>
            <a:r>
              <a:rPr lang="en-CA" dirty="0" smtClean="0"/>
              <a:t>But there are some big changes and some</a:t>
            </a:r>
            <a:r>
              <a:rPr lang="en-CA" baseline="0" dirty="0" smtClean="0"/>
              <a:t> hidden n</a:t>
            </a:r>
            <a:r>
              <a:rPr lang="en-CA" dirty="0" smtClean="0"/>
              <a:t>uances that create</a:t>
            </a:r>
            <a:r>
              <a:rPr lang="en-CA" baseline="0" dirty="0" smtClean="0"/>
              <a:t> some new claims risks.</a:t>
            </a:r>
          </a:p>
          <a:p>
            <a:pPr marL="0" indent="0">
              <a:buFont typeface="Arial" panose="020B0604020202020204" pitchFamily="34" charset="0"/>
              <a:buNone/>
            </a:pPr>
            <a:r>
              <a:rPr lang="en-CA" baseline="0" dirty="0" smtClean="0"/>
              <a:t>Lawyers need to be familiar with these changes.</a:t>
            </a:r>
          </a:p>
          <a:p>
            <a:pPr marL="0" indent="0">
              <a:buFont typeface="Arial" panose="020B0604020202020204" pitchFamily="34" charset="0"/>
              <a:buNone/>
            </a:pPr>
            <a:r>
              <a:rPr lang="en-CA" baseline="0" dirty="0" smtClean="0"/>
              <a:t>This presentation will give you a summary of the changes, and highlight the dangers so you can avoid them.</a:t>
            </a:r>
          </a:p>
          <a:p>
            <a:endParaRPr lang="en-CA" dirty="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7</a:t>
            </a:fld>
            <a:endParaRPr lang="en-GB"/>
          </a:p>
        </p:txBody>
      </p:sp>
    </p:spTree>
    <p:extLst>
      <p:ext uri="{BB962C8B-B14F-4D97-AF65-F5344CB8AC3E}">
        <p14:creationId xmlns:p14="http://schemas.microsoft.com/office/powerpoint/2010/main" val="166062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i="0" dirty="0" smtClean="0"/>
              <a:t>There are two really big changes you need to be aware of.</a:t>
            </a:r>
          </a:p>
          <a:p>
            <a:pPr marL="0" indent="0">
              <a:buFont typeface="Arial" panose="020B0604020202020204" pitchFamily="34" charset="0"/>
              <a:buNone/>
            </a:pPr>
            <a:r>
              <a:rPr lang="en-CA" i="0" dirty="0" smtClean="0"/>
              <a:t>First, automatic dismissals of</a:t>
            </a:r>
            <a:r>
              <a:rPr lang="en-CA" i="0" baseline="0" dirty="0" smtClean="0"/>
              <a:t> claims occur in these scenarios</a:t>
            </a:r>
            <a:r>
              <a:rPr lang="en-CA" i="0" dirty="0" smtClean="0"/>
              <a:t>:</a:t>
            </a:r>
          </a:p>
          <a:p>
            <a:pPr marL="622461" lvl="1" indent="-165261">
              <a:buFont typeface="Arial" panose="020B0604020202020204" pitchFamily="34" charset="0"/>
              <a:buChar char="•"/>
            </a:pPr>
            <a:r>
              <a:rPr lang="en-CA" i="0" dirty="0" smtClean="0"/>
              <a:t>a</a:t>
            </a:r>
            <a:r>
              <a:rPr lang="en-CA" i="0" baseline="0" dirty="0" smtClean="0"/>
              <a:t>ctions will be automatically dismissed for delay if not set down for trial 5 years after commencement, and</a:t>
            </a:r>
          </a:p>
          <a:p>
            <a:pPr marL="622461" lvl="1" indent="-165261">
              <a:buFont typeface="Arial" panose="020B0604020202020204" pitchFamily="34" charset="0"/>
              <a:buChar char="•"/>
            </a:pPr>
            <a:r>
              <a:rPr lang="en-CA" i="0" baseline="0" dirty="0" smtClean="0"/>
              <a:t>any action struck from trial list, and not restored by second anniversary of being struck, will be dismissed on that date.</a:t>
            </a:r>
          </a:p>
          <a:p>
            <a:pPr marL="0" indent="0">
              <a:buFont typeface="Arial" panose="020B0604020202020204" pitchFamily="34" charset="0"/>
              <a:buNone/>
            </a:pPr>
            <a:r>
              <a:rPr lang="en-CA" i="0" baseline="0" dirty="0" smtClean="0"/>
              <a:t>Second, you will no longer receive a status notice to attend a status hearing.</a:t>
            </a:r>
          </a:p>
          <a:p>
            <a:pPr marL="0" indent="0">
              <a:buFont typeface="Arial" panose="020B0604020202020204" pitchFamily="34" charset="0"/>
              <a:buNone/>
            </a:pPr>
            <a:r>
              <a:rPr lang="en-CA" i="0" baseline="0" dirty="0" smtClean="0"/>
              <a:t>Status hearings have mostly been eliminated. The only time you’ll go to a status hearing is if one has been previously booked, if counsel has brought a motion for a status hearing, or if a court orders one.</a:t>
            </a:r>
          </a:p>
          <a:p>
            <a:pPr marL="0" indent="0">
              <a:buFont typeface="Arial" panose="020B0604020202020204" pitchFamily="34" charset="0"/>
              <a:buNone/>
            </a:pPr>
            <a:r>
              <a:rPr lang="en-CA" i="0" baseline="0" dirty="0" smtClean="0"/>
              <a:t>This means the onus is completely on you and your staff to make sure your file does not languish past the dismissal date. The court will not provide you with any warning that your file is old and about to be dismissed. We will go through the steps you need to take later in this presentation.</a:t>
            </a:r>
          </a:p>
          <a:p>
            <a:endParaRPr lang="en-CA" i="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8</a:t>
            </a:fld>
            <a:endParaRPr lang="en-GB"/>
          </a:p>
        </p:txBody>
      </p:sp>
    </p:spTree>
    <p:extLst>
      <p:ext uri="{BB962C8B-B14F-4D97-AF65-F5344CB8AC3E}">
        <p14:creationId xmlns:p14="http://schemas.microsoft.com/office/powerpoint/2010/main" val="35404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language</a:t>
            </a:r>
            <a:r>
              <a:rPr lang="en-CA" baseline="0" dirty="0" smtClean="0"/>
              <a:t> in the new Rule is confusing – here are the key dates you need to know about:</a:t>
            </a:r>
          </a:p>
          <a:p>
            <a:r>
              <a:rPr lang="en-CA" b="0" dirty="0" smtClean="0"/>
              <a:t>The new Rule 48 is effective January 1, 2015.</a:t>
            </a:r>
          </a:p>
          <a:p>
            <a:r>
              <a:rPr lang="en-CA" b="0" i="0" dirty="0" smtClean="0"/>
              <a:t>The</a:t>
            </a:r>
            <a:r>
              <a:rPr lang="en-CA" b="0" i="0" baseline="0" dirty="0" smtClean="0"/>
              <a:t> “5</a:t>
            </a:r>
            <a:r>
              <a:rPr lang="en-CA" b="0" i="1" dirty="0" smtClean="0"/>
              <a:t> year automatic dismissal rule” </a:t>
            </a:r>
            <a:r>
              <a:rPr lang="en-CA" b="0" dirty="0" smtClean="0"/>
              <a:t>applies to actions commenced on or after January 1, 2012  (updated preamble to SOC &amp; NOA).</a:t>
            </a:r>
          </a:p>
          <a:p>
            <a:r>
              <a:rPr lang="en-CA" b="0" dirty="0" smtClean="0"/>
              <a:t>Actions commenced </a:t>
            </a:r>
            <a:r>
              <a:rPr lang="en-CA" b="0" i="1" dirty="0" smtClean="0"/>
              <a:t>before </a:t>
            </a:r>
            <a:r>
              <a:rPr lang="en-CA" b="0" dirty="0" smtClean="0"/>
              <a:t>January 1, 2012, will be dismissed January 1, 2017.</a:t>
            </a:r>
          </a:p>
          <a:p>
            <a:r>
              <a:rPr lang="en-CA" dirty="0" smtClean="0"/>
              <a:t>Transition provisions impact older actions…</a:t>
            </a:r>
          </a:p>
          <a:p>
            <a:endParaRPr lang="en-CA" i="1" baseline="0" dirty="0" smtClean="0"/>
          </a:p>
        </p:txBody>
      </p:sp>
      <p:sp>
        <p:nvSpPr>
          <p:cNvPr id="4" name="Slide Number Placeholder 3"/>
          <p:cNvSpPr>
            <a:spLocks noGrp="1"/>
          </p:cNvSpPr>
          <p:nvPr>
            <p:ph type="sldNum" sz="quarter" idx="10"/>
          </p:nvPr>
        </p:nvSpPr>
        <p:spPr/>
        <p:txBody>
          <a:bodyPr/>
          <a:lstStyle/>
          <a:p>
            <a:pPr>
              <a:defRPr/>
            </a:pPr>
            <a:fld id="{40C8BD93-7C31-488D-92D4-800D2CAA4057}" type="slidenum">
              <a:rPr lang="en-GB" smtClean="0"/>
              <a:pPr>
                <a:defRPr/>
              </a:pPr>
              <a:t>9</a:t>
            </a:fld>
            <a:endParaRPr lang="en-GB"/>
          </a:p>
        </p:txBody>
      </p:sp>
    </p:spTree>
    <p:extLst>
      <p:ext uri="{BB962C8B-B14F-4D97-AF65-F5344CB8AC3E}">
        <p14:creationId xmlns:p14="http://schemas.microsoft.com/office/powerpoint/2010/main" val="28135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C600E-6D84-4369-A459-E01EC0EA3550}" type="slidenum">
              <a:rPr lang="en-US"/>
              <a:pPr>
                <a:defRPr/>
              </a:pPr>
              <a:t>‹#›</a:t>
            </a:fld>
            <a:endParaRPr lang="en-US"/>
          </a:p>
        </p:txBody>
      </p:sp>
    </p:spTree>
    <p:extLst>
      <p:ext uri="{BB962C8B-B14F-4D97-AF65-F5344CB8AC3E}">
        <p14:creationId xmlns:p14="http://schemas.microsoft.com/office/powerpoint/2010/main" val="371186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CFDF4-3096-422F-8D76-F19C1370A1DF}" type="slidenum">
              <a:rPr lang="en-US"/>
              <a:pPr>
                <a:defRPr/>
              </a:pPr>
              <a:t>‹#›</a:t>
            </a:fld>
            <a:endParaRPr lang="en-US"/>
          </a:p>
        </p:txBody>
      </p:sp>
    </p:spTree>
    <p:extLst>
      <p:ext uri="{BB962C8B-B14F-4D97-AF65-F5344CB8AC3E}">
        <p14:creationId xmlns:p14="http://schemas.microsoft.com/office/powerpoint/2010/main" val="188914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562DD9-86D3-4C33-85EF-1D60E1397DB9}" type="slidenum">
              <a:rPr lang="en-US"/>
              <a:pPr>
                <a:defRPr/>
              </a:pPr>
              <a:t>‹#›</a:t>
            </a:fld>
            <a:endParaRPr lang="en-US"/>
          </a:p>
        </p:txBody>
      </p:sp>
    </p:spTree>
    <p:extLst>
      <p:ext uri="{BB962C8B-B14F-4D97-AF65-F5344CB8AC3E}">
        <p14:creationId xmlns:p14="http://schemas.microsoft.com/office/powerpoint/2010/main" val="297759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4038600" cy="4525963"/>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D26B0-184A-4AAA-88B3-4F2D4D27CD53}" type="slidenum">
              <a:rPr lang="en-US"/>
              <a:pPr>
                <a:defRPr/>
              </a:pPr>
              <a:t>‹#›</a:t>
            </a:fld>
            <a:endParaRPr lang="en-US"/>
          </a:p>
        </p:txBody>
      </p:sp>
    </p:spTree>
    <p:extLst>
      <p:ext uri="{BB962C8B-B14F-4D97-AF65-F5344CB8AC3E}">
        <p14:creationId xmlns:p14="http://schemas.microsoft.com/office/powerpoint/2010/main" val="51316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BBDFD-D93F-4BD3-94AB-DA0BFAA60ECD}" type="slidenum">
              <a:rPr lang="en-US"/>
              <a:pPr>
                <a:defRPr/>
              </a:pPr>
              <a:t>‹#›</a:t>
            </a:fld>
            <a:endParaRPr lang="en-US"/>
          </a:p>
        </p:txBody>
      </p:sp>
    </p:spTree>
    <p:extLst>
      <p:ext uri="{BB962C8B-B14F-4D97-AF65-F5344CB8AC3E}">
        <p14:creationId xmlns:p14="http://schemas.microsoft.com/office/powerpoint/2010/main" val="382809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C0CB1-DD58-466D-9469-FB9DC3AF8402}" type="slidenum">
              <a:rPr lang="en-US"/>
              <a:pPr>
                <a:defRPr/>
              </a:pPr>
              <a:t>‹#›</a:t>
            </a:fld>
            <a:endParaRPr lang="en-US"/>
          </a:p>
        </p:txBody>
      </p:sp>
      <p:pic>
        <p:nvPicPr>
          <p:cNvPr id="7" name="Picture 5" descr="LawPRO LOGO &amp; nam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6248400"/>
            <a:ext cx="11912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4037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EFA903-FB5A-4464-ABAE-85F26D905BEE}" type="slidenum">
              <a:rPr lang="en-US"/>
              <a:pPr>
                <a:defRPr/>
              </a:pPr>
              <a:t>‹#›</a:t>
            </a:fld>
            <a:endParaRPr lang="en-US"/>
          </a:p>
        </p:txBody>
      </p:sp>
    </p:spTree>
    <p:extLst>
      <p:ext uri="{BB962C8B-B14F-4D97-AF65-F5344CB8AC3E}">
        <p14:creationId xmlns:p14="http://schemas.microsoft.com/office/powerpoint/2010/main" val="115421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AF7B3-5992-4E76-AE0C-318CA578C97F}" type="slidenum">
              <a:rPr lang="en-US"/>
              <a:pPr>
                <a:defRPr/>
              </a:pPr>
              <a:t>‹#›</a:t>
            </a:fld>
            <a:endParaRPr lang="en-US"/>
          </a:p>
        </p:txBody>
      </p:sp>
    </p:spTree>
    <p:extLst>
      <p:ext uri="{BB962C8B-B14F-4D97-AF65-F5344CB8AC3E}">
        <p14:creationId xmlns:p14="http://schemas.microsoft.com/office/powerpoint/2010/main" val="406493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CCEA55-02BC-4415-BA3A-0091AEF017ED}" type="slidenum">
              <a:rPr lang="en-US"/>
              <a:pPr>
                <a:defRPr/>
              </a:pPr>
              <a:t>‹#›</a:t>
            </a:fld>
            <a:endParaRPr lang="en-US"/>
          </a:p>
        </p:txBody>
      </p:sp>
    </p:spTree>
    <p:extLst>
      <p:ext uri="{BB962C8B-B14F-4D97-AF65-F5344CB8AC3E}">
        <p14:creationId xmlns:p14="http://schemas.microsoft.com/office/powerpoint/2010/main" val="362410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F94E76-79A3-45FB-B7B3-314A0A11E45D}" type="slidenum">
              <a:rPr lang="en-US"/>
              <a:pPr>
                <a:defRPr/>
              </a:pPr>
              <a:t>‹#›</a:t>
            </a:fld>
            <a:endParaRPr lang="en-US"/>
          </a:p>
        </p:txBody>
      </p:sp>
    </p:spTree>
    <p:extLst>
      <p:ext uri="{BB962C8B-B14F-4D97-AF65-F5344CB8AC3E}">
        <p14:creationId xmlns:p14="http://schemas.microsoft.com/office/powerpoint/2010/main" val="1023819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2E9C78-B401-4874-9B08-B4531DBDD56A}" type="slidenum">
              <a:rPr lang="en-US"/>
              <a:pPr>
                <a:defRPr/>
              </a:pPr>
              <a:t>‹#›</a:t>
            </a:fld>
            <a:endParaRPr lang="en-US"/>
          </a:p>
        </p:txBody>
      </p:sp>
    </p:spTree>
    <p:extLst>
      <p:ext uri="{BB962C8B-B14F-4D97-AF65-F5344CB8AC3E}">
        <p14:creationId xmlns:p14="http://schemas.microsoft.com/office/powerpoint/2010/main" val="367539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A24785-1C26-405B-9775-EB41FEFD3C3B}" type="slidenum">
              <a:rPr lang="en-US"/>
              <a:pPr>
                <a:defRPr/>
              </a:pPr>
              <a:t>‹#›</a:t>
            </a:fld>
            <a:endParaRPr lang="en-US"/>
          </a:p>
        </p:txBody>
      </p:sp>
    </p:spTree>
    <p:extLst>
      <p:ext uri="{BB962C8B-B14F-4D97-AF65-F5344CB8AC3E}">
        <p14:creationId xmlns:p14="http://schemas.microsoft.com/office/powerpoint/2010/main" val="251870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100FC5-056E-4113-9E0A-8FE71BB5B5FB}" type="slidenum">
              <a:rPr lang="en-US"/>
              <a:pPr>
                <a:defRPr/>
              </a:pPr>
              <a:t>‹#›</a:t>
            </a:fld>
            <a:endParaRPr lang="en-US"/>
          </a:p>
        </p:txBody>
      </p:sp>
    </p:spTree>
    <p:extLst>
      <p:ext uri="{BB962C8B-B14F-4D97-AF65-F5344CB8AC3E}">
        <p14:creationId xmlns:p14="http://schemas.microsoft.com/office/powerpoint/2010/main" val="14744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bg1"/>
            </a:gs>
            <a:gs pos="100000">
              <a:srgbClr val="FFFF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8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5488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548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A49106C7-41EB-4F58-AA21-53BC474751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defRPr>
      </a:lvl2pPr>
      <a:lvl3pPr algn="ctr" rtl="0" eaLnBrk="0" fontAlgn="base" hangingPunct="0">
        <a:spcBef>
          <a:spcPct val="0"/>
        </a:spcBef>
        <a:spcAft>
          <a:spcPct val="0"/>
        </a:spcAft>
        <a:defRPr sz="4400">
          <a:solidFill>
            <a:schemeClr val="tx2"/>
          </a:solidFill>
          <a:latin typeface="Franklin Gothic Book" pitchFamily="34" charset="0"/>
        </a:defRPr>
      </a:lvl3pPr>
      <a:lvl4pPr algn="ctr" rtl="0" eaLnBrk="0" fontAlgn="base" hangingPunct="0">
        <a:spcBef>
          <a:spcPct val="0"/>
        </a:spcBef>
        <a:spcAft>
          <a:spcPct val="0"/>
        </a:spcAft>
        <a:defRPr sz="4400">
          <a:solidFill>
            <a:schemeClr val="tx2"/>
          </a:solidFill>
          <a:latin typeface="Franklin Gothic Book" pitchFamily="34" charset="0"/>
        </a:defRPr>
      </a:lvl4pPr>
      <a:lvl5pPr algn="ctr" rtl="0" eaLnBrk="0" fontAlgn="base" hangingPunct="0">
        <a:spcBef>
          <a:spcPct val="0"/>
        </a:spcBef>
        <a:spcAft>
          <a:spcPct val="0"/>
        </a:spcAft>
        <a:defRPr sz="4400">
          <a:solidFill>
            <a:schemeClr val="tx2"/>
          </a:solidFill>
          <a:latin typeface="Franklin Gothic Book" pitchFamily="34" charset="0"/>
        </a:defRPr>
      </a:lvl5pPr>
      <a:lvl6pPr marL="457200" algn="ctr" rtl="0" fontAlgn="base">
        <a:spcBef>
          <a:spcPct val="0"/>
        </a:spcBef>
        <a:spcAft>
          <a:spcPct val="0"/>
        </a:spcAft>
        <a:defRPr sz="4400">
          <a:solidFill>
            <a:schemeClr val="tx2"/>
          </a:solidFill>
          <a:latin typeface="Franklin Gothic Book" pitchFamily="34" charset="0"/>
        </a:defRPr>
      </a:lvl6pPr>
      <a:lvl7pPr marL="914400" algn="ctr" rtl="0" fontAlgn="base">
        <a:spcBef>
          <a:spcPct val="0"/>
        </a:spcBef>
        <a:spcAft>
          <a:spcPct val="0"/>
        </a:spcAft>
        <a:defRPr sz="4400">
          <a:solidFill>
            <a:schemeClr val="tx2"/>
          </a:solidFill>
          <a:latin typeface="Franklin Gothic Book" pitchFamily="34" charset="0"/>
        </a:defRPr>
      </a:lvl7pPr>
      <a:lvl8pPr marL="1371600" algn="ctr" rtl="0" fontAlgn="base">
        <a:spcBef>
          <a:spcPct val="0"/>
        </a:spcBef>
        <a:spcAft>
          <a:spcPct val="0"/>
        </a:spcAft>
        <a:defRPr sz="4400">
          <a:solidFill>
            <a:schemeClr val="tx2"/>
          </a:solidFill>
          <a:latin typeface="Franklin Gothic Book" pitchFamily="34" charset="0"/>
        </a:defRPr>
      </a:lvl8pPr>
      <a:lvl9pPr marL="1828800" algn="ctr" rtl="0" fontAlgn="base">
        <a:spcBef>
          <a:spcPct val="0"/>
        </a:spcBef>
        <a:spcAft>
          <a:spcPct val="0"/>
        </a:spcAft>
        <a:defRPr sz="4400">
          <a:solidFill>
            <a:schemeClr val="tx2"/>
          </a:solidFill>
          <a:latin typeface="Franklin Gothic Boo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www.google.ca/imgres?q=linkedin&amp;um=1&amp;hl=en&amp;sa=N&amp;biw=838&amp;bih=535&amp;tbm=isch&amp;tbnid=W0rOoPOVizbsSM:&amp;imgrefurl=https://twitter.com/LinkedIn&amp;docid=Q9GqTHU7SvLXVM&amp;imgurl=https://twimg0-a.akamaihd.net/profile_images/1962900537/TwitterBG_LinkedIn_Icon.jpg&amp;w=297&amp;h=297&amp;ei=krR9UP3gCKnJ0QGE6oCgDg&amp;zoom=1&amp;iact=hc&amp;vpx=85&amp;vpy=162&amp;dur=1458&amp;hovh=225&amp;hovw=225&amp;tx=133&amp;ty=129&amp;sig=113425864152523938182&amp;page=1&amp;tbnh=123&amp;tbnw=118&amp;start=0&amp;ndsp=8&amp;ved=1t:429,r:0,s:0,i:122"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28600" y="990600"/>
            <a:ext cx="8610600" cy="1143000"/>
          </a:xfrm>
        </p:spPr>
        <p:txBody>
          <a:bodyPr/>
          <a:lstStyle/>
          <a:p>
            <a:pPr eaLnBrk="1" hangingPunct="1"/>
            <a:r>
              <a:rPr lang="en-CA" sz="4800" dirty="0" smtClean="0"/>
              <a:t>Case dismissed?</a:t>
            </a:r>
            <a:r>
              <a:rPr lang="en-CA" sz="4000" dirty="0" smtClean="0"/>
              <a:t/>
            </a:r>
            <a:br>
              <a:rPr lang="en-CA" sz="4000" dirty="0" smtClean="0"/>
            </a:br>
            <a:r>
              <a:rPr lang="en-CA" sz="4000" dirty="0" smtClean="0"/>
              <a:t>The dangers of the new Rule 48.14 (Administrative dismissals)</a:t>
            </a:r>
            <a:br>
              <a:rPr lang="en-CA" sz="4000" dirty="0" smtClean="0"/>
            </a:br>
            <a:endParaRPr lang="en-US" altLang="en-US" sz="3600" b="1" dirty="0" smtClean="0"/>
          </a:p>
        </p:txBody>
      </p:sp>
      <p:sp>
        <p:nvSpPr>
          <p:cNvPr id="31747" name="Rectangle 3"/>
          <p:cNvSpPr>
            <a:spLocks noGrp="1" noChangeArrowheads="1"/>
          </p:cNvSpPr>
          <p:nvPr>
            <p:ph type="subTitle" idx="1"/>
          </p:nvPr>
        </p:nvSpPr>
        <p:spPr>
          <a:xfrm>
            <a:off x="1600200" y="2438400"/>
            <a:ext cx="7086600" cy="3200400"/>
          </a:xfrm>
        </p:spPr>
        <p:txBody>
          <a:bodyPr/>
          <a:lstStyle/>
          <a:p>
            <a:pPr algn="r" eaLnBrk="1" hangingPunct="1">
              <a:lnSpc>
                <a:spcPct val="90000"/>
              </a:lnSpc>
            </a:pPr>
            <a:endParaRPr lang="en-US" sz="1800" b="1" dirty="0" smtClean="0"/>
          </a:p>
          <a:p>
            <a:pPr algn="r" eaLnBrk="1" hangingPunct="1">
              <a:lnSpc>
                <a:spcPct val="90000"/>
              </a:lnSpc>
            </a:pPr>
            <a:endParaRPr lang="en-US" sz="1800" dirty="0" smtClean="0"/>
          </a:p>
          <a:p>
            <a:pPr algn="r" eaLnBrk="1" hangingPunct="1">
              <a:lnSpc>
                <a:spcPct val="90000"/>
              </a:lnSpc>
            </a:pPr>
            <a:endParaRPr lang="en-US" sz="1800" dirty="0" smtClean="0"/>
          </a:p>
          <a:p>
            <a:pPr algn="r" eaLnBrk="1" hangingPunct="1">
              <a:lnSpc>
                <a:spcPct val="90000"/>
              </a:lnSpc>
            </a:pPr>
            <a:endParaRPr lang="en-US" sz="1800" dirty="0"/>
          </a:p>
          <a:p>
            <a:pPr algn="r" eaLnBrk="1" hangingPunct="1">
              <a:lnSpc>
                <a:spcPct val="90000"/>
              </a:lnSpc>
            </a:pPr>
            <a:endParaRPr lang="en-US" sz="1800" dirty="0"/>
          </a:p>
          <a:p>
            <a:pPr algn="r" eaLnBrk="1" hangingPunct="1">
              <a:lnSpc>
                <a:spcPct val="90000"/>
              </a:lnSpc>
            </a:pPr>
            <a:endParaRPr lang="en-US" sz="1800" dirty="0" smtClean="0"/>
          </a:p>
          <a:p>
            <a:pPr algn="r" eaLnBrk="1" hangingPunct="1">
              <a:lnSpc>
                <a:spcPct val="90000"/>
              </a:lnSpc>
            </a:pPr>
            <a:endParaRPr lang="en-US" sz="1800" dirty="0" smtClean="0"/>
          </a:p>
          <a:p>
            <a:pPr algn="r" eaLnBrk="1" hangingPunct="1">
              <a:lnSpc>
                <a:spcPct val="90000"/>
              </a:lnSpc>
            </a:pPr>
            <a:endParaRPr lang="en-US" sz="1800" dirty="0"/>
          </a:p>
          <a:p>
            <a:pPr algn="r" eaLnBrk="1" hangingPunct="1">
              <a:lnSpc>
                <a:spcPct val="90000"/>
              </a:lnSpc>
            </a:pPr>
            <a:endParaRPr lang="en-US" sz="1800" dirty="0" smtClean="0"/>
          </a:p>
          <a:p>
            <a:pPr algn="r" eaLnBrk="1" hangingPunct="1">
              <a:lnSpc>
                <a:spcPct val="90000"/>
              </a:lnSpc>
            </a:pPr>
            <a:r>
              <a:rPr lang="en-US" sz="1800" i="1" dirty="0" smtClean="0"/>
              <a:t>PowerPoint prepared </a:t>
            </a:r>
            <a:r>
              <a:rPr lang="en-US" sz="1800" i="1" smtClean="0"/>
              <a:t>by </a:t>
            </a:r>
            <a:r>
              <a:rPr lang="en-CA" sz="1800" i="1" smtClean="0"/>
              <a:t>L</a:t>
            </a:r>
            <a:r>
              <a:rPr lang="en-CA" sz="1400" i="1" smtClean="0"/>
              <a:t>AW</a:t>
            </a:r>
            <a:r>
              <a:rPr lang="en-CA" sz="1800" i="1" smtClean="0"/>
              <a:t>PRO</a:t>
            </a:r>
            <a:r>
              <a:rPr lang="en-CA" sz="1600" i="1" smtClean="0"/>
              <a:t> </a:t>
            </a:r>
            <a:endParaRPr lang="en-US" sz="2400" i="1" dirty="0" smtClean="0"/>
          </a:p>
          <a:p>
            <a:pPr algn="r" eaLnBrk="1" hangingPunct="1">
              <a:lnSpc>
                <a:spcPct val="90000"/>
              </a:lnSpc>
            </a:pPr>
            <a:endParaRPr lang="en-US" sz="2000" dirty="0" smtClean="0"/>
          </a:p>
          <a:p>
            <a:pPr algn="r" eaLnBrk="1" hangingPunct="1">
              <a:lnSpc>
                <a:spcPct val="90000"/>
              </a:lnSpc>
            </a:pPr>
            <a:endParaRPr lang="en-US" sz="2000" dirty="0" smtClean="0"/>
          </a:p>
          <a:p>
            <a:pPr algn="r" eaLnBrk="1" hangingPunct="1">
              <a:lnSpc>
                <a:spcPct val="90000"/>
              </a:lnSpc>
            </a:pPr>
            <a:endParaRPr lang="en-US" sz="1800" dirty="0"/>
          </a:p>
          <a:p>
            <a:pPr algn="r" eaLnBrk="1" hangingPunct="1">
              <a:lnSpc>
                <a:spcPct val="90000"/>
              </a:lnSpc>
            </a:pPr>
            <a:endParaRPr lang="en-US" sz="1800" dirty="0" smtClean="0"/>
          </a:p>
          <a:p>
            <a:pPr algn="r" eaLnBrk="1" hangingPunct="1">
              <a:lnSpc>
                <a:spcPct val="90000"/>
              </a:lnSpc>
            </a:pPr>
            <a:endParaRPr lang="en-US" sz="1800" dirty="0" smtClean="0"/>
          </a:p>
          <a:p>
            <a:pPr algn="r" eaLnBrk="1" hangingPunct="1">
              <a:lnSpc>
                <a:spcPct val="90000"/>
              </a:lnSpc>
            </a:pPr>
            <a:endParaRPr lang="en-US" sz="1600" dirty="0" smtClean="0"/>
          </a:p>
        </p:txBody>
      </p:sp>
      <p:pic>
        <p:nvPicPr>
          <p:cNvPr id="31748" name="Picture 4" descr="Practice Pro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64" y="5456013"/>
            <a:ext cx="1044575" cy="49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LawPRO LOGO &amp;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62" y="4038600"/>
            <a:ext cx="3184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Excess LOGO col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064" y="5413375"/>
            <a:ext cx="835449" cy="43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7864" y="5489575"/>
            <a:ext cx="998336" cy="27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Transition provisions</a:t>
            </a:r>
            <a:endParaRPr lang="en-CA" dirty="0"/>
          </a:p>
        </p:txBody>
      </p:sp>
      <p:sp>
        <p:nvSpPr>
          <p:cNvPr id="3" name="Content Placeholder 2"/>
          <p:cNvSpPr>
            <a:spLocks noGrp="1"/>
          </p:cNvSpPr>
          <p:nvPr>
            <p:ph idx="1"/>
          </p:nvPr>
        </p:nvSpPr>
        <p:spPr/>
        <p:txBody>
          <a:bodyPr>
            <a:normAutofit/>
          </a:bodyPr>
          <a:lstStyle/>
          <a:p>
            <a:r>
              <a:rPr lang="en-CA" dirty="0" smtClean="0"/>
              <a:t>Status hearings scheduled, but not held, before January 1, 2015, will proceed under old Rule 48.14 </a:t>
            </a:r>
          </a:p>
          <a:p>
            <a:r>
              <a:rPr lang="en-CA" dirty="0" smtClean="0"/>
              <a:t>Old Rules 48.14 and 48.15 status notices received prior to January 1, 2015, cease to have effect on that date</a:t>
            </a:r>
          </a:p>
          <a:p>
            <a:pPr lvl="1"/>
            <a:r>
              <a:rPr lang="en-CA" dirty="0"/>
              <a:t>U</a:t>
            </a:r>
            <a:r>
              <a:rPr lang="en-CA" dirty="0" smtClean="0"/>
              <a:t>nless a status hearing has already been scheduled, or the action has already been dismissed </a:t>
            </a:r>
          </a:p>
          <a:p>
            <a:endParaRPr lang="en-CA" dirty="0"/>
          </a:p>
        </p:txBody>
      </p:sp>
    </p:spTree>
    <p:extLst>
      <p:ext uri="{BB962C8B-B14F-4D97-AF65-F5344CB8AC3E}">
        <p14:creationId xmlns:p14="http://schemas.microsoft.com/office/powerpoint/2010/main" val="302648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new dismissal process</a:t>
            </a:r>
            <a:endParaRPr lang="en-CA" dirty="0"/>
          </a:p>
        </p:txBody>
      </p:sp>
      <p:sp>
        <p:nvSpPr>
          <p:cNvPr id="3" name="Content Placeholder 2"/>
          <p:cNvSpPr>
            <a:spLocks noGrp="1"/>
          </p:cNvSpPr>
          <p:nvPr>
            <p:ph idx="1"/>
          </p:nvPr>
        </p:nvSpPr>
        <p:spPr>
          <a:xfrm>
            <a:off x="457200" y="1600200"/>
            <a:ext cx="8229600" cy="4571999"/>
          </a:xfrm>
        </p:spPr>
        <p:txBody>
          <a:bodyPr>
            <a:normAutofit/>
          </a:bodyPr>
          <a:lstStyle/>
          <a:p>
            <a:r>
              <a:rPr lang="en-CA" b="1" dirty="0" smtClean="0"/>
              <a:t>No notice before dismissal</a:t>
            </a:r>
          </a:p>
          <a:p>
            <a:r>
              <a:rPr lang="en-CA" dirty="0" smtClean="0"/>
              <a:t>After dismissal, the registrar will serve a Rule 48.14 dismissal order (Form 48D)</a:t>
            </a:r>
          </a:p>
          <a:p>
            <a:r>
              <a:rPr lang="en-CA" dirty="0"/>
              <a:t>A</a:t>
            </a:r>
            <a:r>
              <a:rPr lang="en-CA" dirty="0" smtClean="0"/>
              <a:t>ny lawyer served with dismissal order must promptly give a copy to his or her client</a:t>
            </a:r>
          </a:p>
          <a:p>
            <a:r>
              <a:rPr lang="en-CA" dirty="0" smtClean="0"/>
              <a:t>If you get one of these there is a potential claim</a:t>
            </a:r>
          </a:p>
          <a:p>
            <a:pPr lvl="1"/>
            <a:r>
              <a:rPr lang="en-CA" sz="3200" dirty="0" smtClean="0"/>
              <a:t>Notify L</a:t>
            </a:r>
            <a:r>
              <a:rPr lang="en-CA" sz="2400" dirty="0" smtClean="0"/>
              <a:t>AW</a:t>
            </a:r>
            <a:r>
              <a:rPr lang="en-CA" sz="3200" dirty="0" smtClean="0"/>
              <a:t>PRO!</a:t>
            </a:r>
          </a:p>
          <a:p>
            <a:endParaRPr lang="en-CA" dirty="0" smtClean="0"/>
          </a:p>
          <a:p>
            <a:endParaRPr lang="en-CA" dirty="0" smtClean="0"/>
          </a:p>
        </p:txBody>
      </p:sp>
    </p:spTree>
    <p:extLst>
      <p:ext uri="{BB962C8B-B14F-4D97-AF65-F5344CB8AC3E}">
        <p14:creationId xmlns:p14="http://schemas.microsoft.com/office/powerpoint/2010/main" val="153160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CA" sz="4000" dirty="0" smtClean="0"/>
              <a:t>Updated preamble to Statement of Claim and Notice of Action </a:t>
            </a:r>
            <a:endParaRPr lang="en-CA" sz="4000"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0178" t="16431" r="24581" b="8700"/>
          <a:stretch/>
        </p:blipFill>
        <p:spPr bwMode="auto">
          <a:xfrm>
            <a:off x="2438400" y="1943100"/>
            <a:ext cx="1912388" cy="25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97" t="18245" r="24154" b="12681"/>
          <a:stretch/>
        </p:blipFill>
        <p:spPr bwMode="auto">
          <a:xfrm>
            <a:off x="5690386" y="1889185"/>
            <a:ext cx="1929613" cy="239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44859" y="4288124"/>
            <a:ext cx="6781800" cy="2326791"/>
          </a:xfrm>
          <a:prstGeom prst="rect">
            <a:avLst/>
          </a:prstGeom>
          <a:noFill/>
        </p:spPr>
        <p:txBody>
          <a:bodyPr wrap="square" rtlCol="0">
            <a:spAutoFit/>
          </a:bodyPr>
          <a:lstStyle/>
          <a:p>
            <a:endParaRPr lang="en-CA" dirty="0"/>
          </a:p>
          <a:p>
            <a:pPr eaLnBrk="0" hangingPunct="0">
              <a:spcBef>
                <a:spcPct val="30000"/>
              </a:spcBef>
              <a:defRPr/>
            </a:pPr>
            <a:r>
              <a:rPr lang="en-CA" sz="2400" dirty="0">
                <a:latin typeface="Franklin Gothic Book" pitchFamily="34" charset="0"/>
              </a:rPr>
              <a:t>TAKE NOTICE: THIS ACTION WILL AUTOMATICALLY BE DISMISSED</a:t>
            </a:r>
            <a:r>
              <a:rPr lang="en-CA" sz="2400" b="1" dirty="0">
                <a:latin typeface="Franklin Gothic Book" pitchFamily="34" charset="0"/>
              </a:rPr>
              <a:t> </a:t>
            </a:r>
            <a:r>
              <a:rPr lang="en-CA" sz="2400" dirty="0">
                <a:latin typeface="Franklin Gothic Book" pitchFamily="34" charset="0"/>
              </a:rPr>
              <a:t>if it has not been set down for trial or terminated by any means within five years after the action was commenced unless otherwise ordered by the court.</a:t>
            </a:r>
          </a:p>
        </p:txBody>
      </p:sp>
      <p:sp>
        <p:nvSpPr>
          <p:cNvPr id="5" name="Oval 4"/>
          <p:cNvSpPr/>
          <p:nvPr/>
        </p:nvSpPr>
        <p:spPr>
          <a:xfrm>
            <a:off x="2455506" y="3292151"/>
            <a:ext cx="1676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5690386" y="3324808"/>
            <a:ext cx="1676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558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CA" sz="4000" dirty="0" smtClean="0"/>
              <a:t>Small Claims Court Actions Too</a:t>
            </a:r>
            <a:endParaRPr lang="en-CA" sz="4000" dirty="0"/>
          </a:p>
        </p:txBody>
      </p:sp>
      <p:sp>
        <p:nvSpPr>
          <p:cNvPr id="4" name="Content Placeholder 3"/>
          <p:cNvSpPr>
            <a:spLocks noGrp="1"/>
          </p:cNvSpPr>
          <p:nvPr>
            <p:ph idx="1"/>
          </p:nvPr>
        </p:nvSpPr>
        <p:spPr>
          <a:xfrm>
            <a:off x="381000" y="1295400"/>
            <a:ext cx="8229600" cy="4525963"/>
          </a:xfrm>
        </p:spPr>
        <p:txBody>
          <a:bodyPr/>
          <a:lstStyle/>
          <a:p>
            <a:r>
              <a:rPr lang="en-CA" dirty="0" smtClean="0"/>
              <a:t>Action will be automatically dismissed </a:t>
            </a:r>
            <a:r>
              <a:rPr lang="en-CA" b="1" dirty="0" smtClean="0"/>
              <a:t>without notice </a:t>
            </a:r>
            <a:r>
              <a:rPr lang="en-CA" dirty="0" smtClean="0"/>
              <a:t>if:</a:t>
            </a:r>
          </a:p>
          <a:p>
            <a:pPr lvl="1"/>
            <a:r>
              <a:rPr lang="en-CA" dirty="0" smtClean="0"/>
              <a:t>2 or more years have passed since the Plaintiff’s Claim;</a:t>
            </a:r>
          </a:p>
          <a:p>
            <a:pPr lvl="1"/>
            <a:r>
              <a:rPr lang="en-CA" dirty="0" smtClean="0"/>
              <a:t>Motion in writing for assessment of damages has not been filed; and</a:t>
            </a:r>
          </a:p>
          <a:p>
            <a:pPr lvl="1"/>
            <a:r>
              <a:rPr lang="en-CA" dirty="0" smtClean="0"/>
              <a:t>Trial or assessment hearing date has not been requested by the plaintiff</a:t>
            </a:r>
          </a:p>
          <a:p>
            <a:pPr lvl="1"/>
            <a:endParaRPr lang="en-CA" dirty="0" smtClean="0"/>
          </a:p>
          <a:p>
            <a:r>
              <a:rPr lang="en-CA" dirty="0" smtClean="0"/>
              <a:t>Dismissal on later of September 1, 2017 or 2 years from action’s start date</a:t>
            </a:r>
          </a:p>
          <a:p>
            <a:pPr lvl="1"/>
            <a:endParaRPr lang="en-CA" dirty="0" smtClean="0"/>
          </a:p>
          <a:p>
            <a:pPr lvl="1"/>
            <a:endParaRPr lang="en-CA" dirty="0"/>
          </a:p>
        </p:txBody>
      </p:sp>
    </p:spTree>
    <p:extLst>
      <p:ext uri="{BB962C8B-B14F-4D97-AF65-F5344CB8AC3E}">
        <p14:creationId xmlns:p14="http://schemas.microsoft.com/office/powerpoint/2010/main" val="2147997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848600" cy="4800600"/>
          </a:xfrm>
        </p:spPr>
        <p:txBody>
          <a:bodyPr>
            <a:normAutofit/>
          </a:bodyPr>
          <a:lstStyle/>
          <a:p>
            <a:pPr marL="742950" indent="-742950">
              <a:buAutoNum type="arabicPeriod" startAt="2"/>
            </a:pPr>
            <a:endParaRPr lang="en-CA" sz="3600" dirty="0" smtClean="0"/>
          </a:p>
          <a:p>
            <a:pPr marL="514350" indent="-514350">
              <a:buAutoNum type="arabicPeriod"/>
            </a:pPr>
            <a:endParaRPr lang="en-CA" dirty="0" smtClean="0"/>
          </a:p>
        </p:txBody>
      </p:sp>
      <p:pic>
        <p:nvPicPr>
          <p:cNvPr id="1026" name="Picture 2" descr="C:\Users\hui\Local Settings\Temporary Internet Files\Content.IE5\5J840N28\walk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990600"/>
            <a:ext cx="2339975" cy="3194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8006" y="4724400"/>
            <a:ext cx="6747361" cy="707886"/>
          </a:xfrm>
          <a:prstGeom prst="rect">
            <a:avLst/>
          </a:prstGeom>
        </p:spPr>
        <p:txBody>
          <a:bodyPr wrap="none">
            <a:spAutoFit/>
          </a:bodyPr>
          <a:lstStyle/>
          <a:p>
            <a:pPr algn="ctr"/>
            <a:r>
              <a:rPr lang="en-US" sz="4000" b="1" dirty="0" smtClean="0">
                <a:ln w="11430"/>
                <a:solidFill>
                  <a:srgbClr val="00B050"/>
                </a:solidFill>
                <a:effectLst>
                  <a:outerShdw blurRad="50800" dist="39000" dir="5460000" algn="tl">
                    <a:srgbClr val="000000">
                      <a:alpha val="38000"/>
                    </a:srgbClr>
                  </a:outerShdw>
                </a:effectLst>
              </a:rPr>
              <a:t>3 ways to avoid dismissal</a:t>
            </a:r>
            <a:endParaRPr lang="en-US" sz="4000" b="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47236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1430"/>
                <a:solidFill>
                  <a:srgbClr val="00B050"/>
                </a:solidFill>
                <a:effectLst>
                  <a:outerShdw blurRad="50800" dist="39000" dir="5460000" algn="tl">
                    <a:srgbClr val="000000">
                      <a:alpha val="38000"/>
                    </a:srgbClr>
                  </a:outerShdw>
                </a:effectLst>
              </a:rPr>
              <a:t>3 ways to avoid dismissal</a:t>
            </a:r>
          </a:p>
        </p:txBody>
      </p:sp>
      <p:sp>
        <p:nvSpPr>
          <p:cNvPr id="3" name="Content Placeholder 2"/>
          <p:cNvSpPr>
            <a:spLocks noGrp="1"/>
          </p:cNvSpPr>
          <p:nvPr>
            <p:ph idx="1"/>
          </p:nvPr>
        </p:nvSpPr>
        <p:spPr>
          <a:xfrm>
            <a:off x="838200" y="1752600"/>
            <a:ext cx="7848600" cy="4800600"/>
          </a:xfrm>
        </p:spPr>
        <p:txBody>
          <a:bodyPr>
            <a:normAutofit/>
          </a:bodyPr>
          <a:lstStyle/>
          <a:p>
            <a:pPr marL="0" indent="0">
              <a:buNone/>
            </a:pPr>
            <a:r>
              <a:rPr lang="en-CA" sz="3600" u="sng" dirty="0" smtClean="0"/>
              <a:t>Before</a:t>
            </a:r>
            <a:r>
              <a:rPr lang="en-CA" sz="3600" dirty="0" smtClean="0"/>
              <a:t> the deadline:</a:t>
            </a:r>
          </a:p>
          <a:p>
            <a:pPr marL="0" indent="0">
              <a:buNone/>
            </a:pPr>
            <a:endParaRPr lang="en-CA" sz="3600" dirty="0"/>
          </a:p>
          <a:p>
            <a:pPr marL="0" indent="0">
              <a:buNone/>
            </a:pPr>
            <a:r>
              <a:rPr lang="en-CA" sz="3600" dirty="0" smtClean="0"/>
              <a:t>1. Set the matter down</a:t>
            </a:r>
          </a:p>
          <a:p>
            <a:pPr marL="0" indent="0">
              <a:buNone/>
            </a:pPr>
            <a:endParaRPr lang="en-CA" sz="3600" dirty="0" smtClean="0"/>
          </a:p>
          <a:p>
            <a:pPr marL="0" indent="0">
              <a:buNone/>
            </a:pPr>
            <a:r>
              <a:rPr lang="en-CA" sz="3600" dirty="0" smtClean="0"/>
              <a:t>2. On consent, file timetable &amp; order</a:t>
            </a:r>
          </a:p>
          <a:p>
            <a:pPr marL="0" indent="0">
              <a:buNone/>
            </a:pPr>
            <a:endParaRPr lang="en-CA" sz="3600" dirty="0" smtClean="0"/>
          </a:p>
          <a:p>
            <a:pPr marL="0" indent="0">
              <a:buNone/>
            </a:pPr>
            <a:r>
              <a:rPr lang="en-CA" sz="3600" dirty="0" smtClean="0"/>
              <a:t>3. No consent? Bring a motion</a:t>
            </a:r>
          </a:p>
          <a:p>
            <a:pPr marL="742950" indent="-742950">
              <a:buAutoNum type="arabicPeriod" startAt="2"/>
            </a:pPr>
            <a:endParaRPr lang="en-CA" sz="3600" dirty="0" smtClean="0"/>
          </a:p>
          <a:p>
            <a:pPr marL="514350" indent="-514350">
              <a:buAutoNum type="arabicPeriod"/>
            </a:pPr>
            <a:endParaRPr lang="en-CA" dirty="0" smtClean="0"/>
          </a:p>
        </p:txBody>
      </p:sp>
    </p:spTree>
    <p:extLst>
      <p:ext uri="{BB962C8B-B14F-4D97-AF65-F5344CB8AC3E}">
        <p14:creationId xmlns:p14="http://schemas.microsoft.com/office/powerpoint/2010/main" val="4038247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Move the matter along </a:t>
            </a:r>
            <a:br>
              <a:rPr lang="en-CA" dirty="0" smtClean="0"/>
            </a:br>
            <a:r>
              <a:rPr lang="en-CA" dirty="0" smtClean="0"/>
              <a:t>so you can </a:t>
            </a:r>
            <a:r>
              <a:rPr lang="en-CA" dirty="0"/>
              <a:t>s</a:t>
            </a:r>
            <a:r>
              <a:rPr lang="en-CA" dirty="0" smtClean="0"/>
              <a:t>et it down</a:t>
            </a:r>
            <a:endParaRPr lang="en-CA" dirty="0"/>
          </a:p>
        </p:txBody>
      </p:sp>
      <p:sp>
        <p:nvSpPr>
          <p:cNvPr id="3" name="Content Placeholder 2"/>
          <p:cNvSpPr>
            <a:spLocks noGrp="1"/>
          </p:cNvSpPr>
          <p:nvPr>
            <p:ph idx="1"/>
          </p:nvPr>
        </p:nvSpPr>
        <p:spPr>
          <a:xfrm>
            <a:off x="838200" y="1752600"/>
            <a:ext cx="7848600" cy="4800600"/>
          </a:xfrm>
        </p:spPr>
        <p:txBody>
          <a:bodyPr>
            <a:normAutofit lnSpcReduction="10000"/>
          </a:bodyPr>
          <a:lstStyle/>
          <a:p>
            <a:r>
              <a:rPr lang="en-CA" sz="3600" dirty="0" smtClean="0"/>
              <a:t> Benefits include:</a:t>
            </a:r>
          </a:p>
          <a:p>
            <a:pPr lvl="1"/>
            <a:r>
              <a:rPr lang="en-CA" sz="3200" dirty="0" smtClean="0"/>
              <a:t>Obtain evidence early</a:t>
            </a:r>
          </a:p>
          <a:p>
            <a:pPr lvl="1"/>
            <a:r>
              <a:rPr lang="en-CA" sz="3200" dirty="0" smtClean="0"/>
              <a:t>Save disbursements</a:t>
            </a:r>
          </a:p>
          <a:p>
            <a:pPr lvl="1"/>
            <a:r>
              <a:rPr lang="en-CA" sz="3200" dirty="0" smtClean="0"/>
              <a:t>Get WIP paid</a:t>
            </a:r>
            <a:endParaRPr lang="en-CA" sz="3200" dirty="0"/>
          </a:p>
          <a:p>
            <a:pPr lvl="1"/>
            <a:r>
              <a:rPr lang="en-CA" sz="3200" dirty="0"/>
              <a:t>Keep clients happy </a:t>
            </a:r>
          </a:p>
          <a:p>
            <a:endParaRPr lang="en-CA" sz="3600" dirty="0" smtClean="0"/>
          </a:p>
          <a:p>
            <a:pPr marL="0" indent="0">
              <a:buNone/>
            </a:pPr>
            <a:r>
              <a:rPr lang="en-CA" sz="3600" i="1" dirty="0" smtClean="0"/>
              <a:t>Tip: once discoveries are complete, put your mind to setting the matter down</a:t>
            </a:r>
          </a:p>
          <a:p>
            <a:pPr marL="457200" lvl="1" indent="0">
              <a:buNone/>
            </a:pPr>
            <a:endParaRPr lang="en-CA" dirty="0" smtClean="0"/>
          </a:p>
          <a:p>
            <a:endParaRPr lang="en-CA" sz="3600" dirty="0" smtClean="0"/>
          </a:p>
          <a:p>
            <a:endParaRPr lang="en-CA" sz="3600" dirty="0" smtClean="0"/>
          </a:p>
          <a:p>
            <a:endParaRPr lang="en-CA" sz="3600" dirty="0" smtClean="0"/>
          </a:p>
          <a:p>
            <a:pPr marL="742950" indent="-742950">
              <a:buAutoNum type="arabicPeriod" startAt="2"/>
            </a:pPr>
            <a:endParaRPr lang="en-CA" sz="3600" dirty="0" smtClean="0"/>
          </a:p>
          <a:p>
            <a:pPr marL="514350" indent="-514350">
              <a:buAutoNum type="arabicPeriod"/>
            </a:pPr>
            <a:endParaRPr lang="en-CA" dirty="0" smtClean="0"/>
          </a:p>
        </p:txBody>
      </p:sp>
      <p:sp>
        <p:nvSpPr>
          <p:cNvPr id="4" name="Rectangle 3"/>
          <p:cNvSpPr/>
          <p:nvPr/>
        </p:nvSpPr>
        <p:spPr>
          <a:xfrm>
            <a:off x="838200" y="304800"/>
            <a:ext cx="625492" cy="923330"/>
          </a:xfrm>
          <a:prstGeom prst="rect">
            <a:avLst/>
          </a:prstGeom>
        </p:spPr>
        <p:txBody>
          <a:bodyPr wrap="none">
            <a:spAutoFit/>
          </a:bodyPr>
          <a:lstStyle/>
          <a:p>
            <a:pPr algn="ctr"/>
            <a:r>
              <a:rPr lang="en-US" sz="5400" b="1" dirty="0">
                <a:ln w="11430"/>
                <a:solidFill>
                  <a:srgbClr val="00B050"/>
                </a:solidFill>
                <a:effectLst>
                  <a:outerShdw blurRad="50800" dist="39000" dir="5460000" algn="tl">
                    <a:srgbClr val="000000">
                      <a:alpha val="38000"/>
                    </a:srgbClr>
                  </a:outerShdw>
                </a:effectLst>
              </a:rPr>
              <a:t>1</a:t>
            </a:r>
          </a:p>
        </p:txBody>
      </p:sp>
    </p:spTree>
    <p:extLst>
      <p:ext uri="{BB962C8B-B14F-4D97-AF65-F5344CB8AC3E}">
        <p14:creationId xmlns:p14="http://schemas.microsoft.com/office/powerpoint/2010/main" val="3076918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pPr lvl="0"/>
            <a:r>
              <a:rPr lang="en-CA" dirty="0" smtClean="0"/>
              <a:t>Can’t set down in time?</a:t>
            </a:r>
            <a:br>
              <a:rPr lang="en-CA" dirty="0" smtClean="0"/>
            </a:br>
            <a:r>
              <a:rPr lang="en-CA" dirty="0" smtClean="0"/>
              <a:t>   File timetable on consent</a:t>
            </a:r>
            <a:endParaRPr lang="en-CA" dirty="0"/>
          </a:p>
        </p:txBody>
      </p:sp>
      <p:sp>
        <p:nvSpPr>
          <p:cNvPr id="3" name="Content Placeholder 2"/>
          <p:cNvSpPr>
            <a:spLocks noGrp="1"/>
          </p:cNvSpPr>
          <p:nvPr>
            <p:ph idx="1"/>
          </p:nvPr>
        </p:nvSpPr>
        <p:spPr/>
        <p:txBody>
          <a:bodyPr>
            <a:normAutofit/>
          </a:bodyPr>
          <a:lstStyle/>
          <a:p>
            <a:r>
              <a:rPr lang="en-CA" dirty="0" smtClean="0"/>
              <a:t>On consent, file timetable and draft order at least 30 days prior to the dismissal deadline </a:t>
            </a:r>
          </a:p>
          <a:p>
            <a:r>
              <a:rPr lang="en-CA" dirty="0" smtClean="0"/>
              <a:t>Timetable must set out:</a:t>
            </a:r>
          </a:p>
          <a:p>
            <a:pPr lvl="1"/>
            <a:r>
              <a:rPr lang="en-CA" dirty="0" smtClean="0"/>
              <a:t>The dates by which outstanding steps necessary for set-down will be completed, and </a:t>
            </a:r>
          </a:p>
          <a:p>
            <a:pPr lvl="1"/>
            <a:r>
              <a:rPr lang="en-CA" dirty="0"/>
              <a:t>A</a:t>
            </a:r>
            <a:r>
              <a:rPr lang="en-CA" dirty="0" smtClean="0"/>
              <a:t> date by which the action will be set down or restored to the trial list</a:t>
            </a:r>
          </a:p>
          <a:p>
            <a:pPr lvl="2"/>
            <a:r>
              <a:rPr lang="en-CA" b="1" dirty="0" smtClean="0"/>
              <a:t>No more than two years after the automatic dismissal deadline for the action</a:t>
            </a:r>
          </a:p>
          <a:p>
            <a:endParaRPr lang="en-CA" dirty="0"/>
          </a:p>
        </p:txBody>
      </p:sp>
      <p:sp>
        <p:nvSpPr>
          <p:cNvPr id="4" name="Rectangle 3"/>
          <p:cNvSpPr/>
          <p:nvPr/>
        </p:nvSpPr>
        <p:spPr>
          <a:xfrm>
            <a:off x="838200" y="228600"/>
            <a:ext cx="625492" cy="923330"/>
          </a:xfrm>
          <a:prstGeom prst="rect">
            <a:avLst/>
          </a:prstGeom>
        </p:spPr>
        <p:txBody>
          <a:bodyPr wrap="none">
            <a:spAutoFit/>
          </a:bodyPr>
          <a:lstStyle/>
          <a:p>
            <a:pPr algn="ctr"/>
            <a:r>
              <a:rPr lang="en-US" sz="5400" b="1" dirty="0" smtClean="0">
                <a:ln w="11430"/>
                <a:solidFill>
                  <a:srgbClr val="00B050"/>
                </a:solidFill>
                <a:effectLst>
                  <a:outerShdw blurRad="50800" dist="39000" dir="5460000" algn="tl">
                    <a:srgbClr val="000000">
                      <a:alpha val="38000"/>
                    </a:srgbClr>
                  </a:outerShdw>
                </a:effectLst>
              </a:rPr>
              <a:t>2</a:t>
            </a:r>
            <a:endParaRPr lang="en-US" sz="5400" b="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22988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Autofit/>
          </a:bodyPr>
          <a:lstStyle/>
          <a:p>
            <a:pPr lvl="0" algn="l"/>
            <a:r>
              <a:rPr lang="en-CA" dirty="0" smtClean="0"/>
              <a:t>No consent?</a:t>
            </a:r>
            <a:br>
              <a:rPr lang="en-CA" dirty="0" smtClean="0"/>
            </a:br>
            <a:r>
              <a:rPr lang="en-CA" dirty="0" smtClean="0"/>
              <a:t>Bring a motion</a:t>
            </a:r>
            <a:endParaRPr lang="en-CA" dirty="0"/>
          </a:p>
        </p:txBody>
      </p:sp>
      <p:sp>
        <p:nvSpPr>
          <p:cNvPr id="3" name="Content Placeholder 2"/>
          <p:cNvSpPr>
            <a:spLocks noGrp="1"/>
          </p:cNvSpPr>
          <p:nvPr>
            <p:ph idx="1"/>
          </p:nvPr>
        </p:nvSpPr>
        <p:spPr>
          <a:xfrm>
            <a:off x="457200" y="1722437"/>
            <a:ext cx="8229600" cy="4525963"/>
          </a:xfrm>
        </p:spPr>
        <p:txBody>
          <a:bodyPr>
            <a:normAutofit/>
          </a:bodyPr>
          <a:lstStyle/>
          <a:p>
            <a:r>
              <a:rPr lang="en-CA" dirty="0"/>
              <a:t>O</a:t>
            </a:r>
            <a:r>
              <a:rPr lang="en-CA" dirty="0" smtClean="0"/>
              <a:t>ne party can bring motion for a status hearing </a:t>
            </a:r>
          </a:p>
          <a:p>
            <a:r>
              <a:rPr lang="en-CA" dirty="0" smtClean="0"/>
              <a:t>At that hearing, the </a:t>
            </a:r>
            <a:r>
              <a:rPr lang="en-CA" b="1" i="1" dirty="0" smtClean="0"/>
              <a:t>plaintiff </a:t>
            </a:r>
            <a:r>
              <a:rPr lang="en-CA" dirty="0" smtClean="0"/>
              <a:t>must show cause why matter should not be dismissed for delay </a:t>
            </a:r>
          </a:p>
          <a:p>
            <a:r>
              <a:rPr lang="en-CA" dirty="0" smtClean="0"/>
              <a:t>Court can dismiss the matter! </a:t>
            </a:r>
          </a:p>
          <a:p>
            <a:pPr lvl="1"/>
            <a:r>
              <a:rPr lang="en-CA" b="1" dirty="0" smtClean="0"/>
              <a:t>Notify L</a:t>
            </a:r>
            <a:r>
              <a:rPr lang="en-CA" sz="2200" b="1" dirty="0" smtClean="0"/>
              <a:t>AW</a:t>
            </a:r>
            <a:r>
              <a:rPr lang="en-CA" b="1" dirty="0" smtClean="0"/>
              <a:t>PRO</a:t>
            </a:r>
          </a:p>
        </p:txBody>
      </p:sp>
      <p:sp>
        <p:nvSpPr>
          <p:cNvPr id="4" name="Rectangle 3"/>
          <p:cNvSpPr/>
          <p:nvPr/>
        </p:nvSpPr>
        <p:spPr>
          <a:xfrm>
            <a:off x="737252" y="381000"/>
            <a:ext cx="625492" cy="923330"/>
          </a:xfrm>
          <a:prstGeom prst="rect">
            <a:avLst/>
          </a:prstGeom>
        </p:spPr>
        <p:txBody>
          <a:bodyPr wrap="none">
            <a:spAutoFit/>
          </a:bodyPr>
          <a:lstStyle/>
          <a:p>
            <a:pPr algn="ctr"/>
            <a:r>
              <a:rPr lang="en-US" sz="5400" b="1" dirty="0" smtClean="0">
                <a:ln w="11430"/>
                <a:solidFill>
                  <a:srgbClr val="00B050"/>
                </a:solidFill>
                <a:effectLst>
                  <a:outerShdw blurRad="50800" dist="39000" dir="5460000" algn="tl">
                    <a:srgbClr val="000000">
                      <a:alpha val="38000"/>
                    </a:srgbClr>
                  </a:outerShdw>
                </a:effectLst>
              </a:rPr>
              <a:t>3</a:t>
            </a:r>
            <a:endParaRPr lang="en-US" sz="5400" b="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96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CA" dirty="0" smtClean="0"/>
              <a:t>Uh oh – case dismissed!</a:t>
            </a:r>
            <a:endParaRPr lang="en-CA" dirty="0"/>
          </a:p>
        </p:txBody>
      </p:sp>
      <p:sp>
        <p:nvSpPr>
          <p:cNvPr id="3" name="Content Placeholder 2"/>
          <p:cNvSpPr>
            <a:spLocks noGrp="1"/>
          </p:cNvSpPr>
          <p:nvPr>
            <p:ph idx="1"/>
          </p:nvPr>
        </p:nvSpPr>
        <p:spPr>
          <a:xfrm>
            <a:off x="457200" y="1722437"/>
            <a:ext cx="8229600" cy="4525963"/>
          </a:xfrm>
        </p:spPr>
        <p:txBody>
          <a:bodyPr>
            <a:normAutofit/>
          </a:bodyPr>
          <a:lstStyle/>
          <a:p>
            <a:r>
              <a:rPr lang="en-CA" dirty="0" smtClean="0"/>
              <a:t> Notify client </a:t>
            </a:r>
            <a:r>
              <a:rPr lang="en-CA" smtClean="0"/>
              <a:t>and L</a:t>
            </a:r>
            <a:r>
              <a:rPr lang="en-CA" sz="2400" smtClean="0"/>
              <a:t>AW</a:t>
            </a:r>
            <a:r>
              <a:rPr lang="en-CA" smtClean="0"/>
              <a:t>PRO</a:t>
            </a:r>
            <a:endParaRPr lang="en-CA" dirty="0" smtClean="0"/>
          </a:p>
          <a:p>
            <a:endParaRPr lang="en-CA" dirty="0"/>
          </a:p>
          <a:p>
            <a:r>
              <a:rPr lang="en-CA" dirty="0" smtClean="0"/>
              <a:t>Motion to set aside dismissal - Rule 37.14</a:t>
            </a:r>
          </a:p>
          <a:p>
            <a:endParaRPr lang="en-CA" dirty="0" smtClean="0"/>
          </a:p>
          <a:p>
            <a:endParaRPr lang="en-CA" dirty="0"/>
          </a:p>
          <a:p>
            <a:endParaRPr lang="en-CA" dirty="0" smtClean="0"/>
          </a:p>
          <a:p>
            <a:pPr marL="0" indent="0">
              <a:buNone/>
            </a:pPr>
            <a:endParaRPr lang="en-CA" dirty="0"/>
          </a:p>
          <a:p>
            <a:pPr marL="0" indent="0">
              <a:buNone/>
            </a:pPr>
            <a:endParaRPr lang="en-CA" dirty="0" smtClean="0"/>
          </a:p>
        </p:txBody>
      </p:sp>
    </p:spTree>
    <p:extLst>
      <p:ext uri="{BB962C8B-B14F-4D97-AF65-F5344CB8AC3E}">
        <p14:creationId xmlns:p14="http://schemas.microsoft.com/office/powerpoint/2010/main" val="194288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How to use this PowerPoint</a:t>
            </a:r>
            <a:endParaRPr lang="en-CA" i="1" dirty="0"/>
          </a:p>
        </p:txBody>
      </p:sp>
      <p:sp>
        <p:nvSpPr>
          <p:cNvPr id="3" name="Content Placeholder 2"/>
          <p:cNvSpPr>
            <a:spLocks noGrp="1"/>
          </p:cNvSpPr>
          <p:nvPr>
            <p:ph idx="1"/>
          </p:nvPr>
        </p:nvSpPr>
        <p:spPr>
          <a:xfrm>
            <a:off x="304800" y="1371600"/>
            <a:ext cx="8610600" cy="4525963"/>
          </a:xfrm>
        </p:spPr>
        <p:txBody>
          <a:bodyPr/>
          <a:lstStyle/>
          <a:p>
            <a:r>
              <a:rPr lang="en-CA" sz="2000" i="1" dirty="0" smtClean="0"/>
              <a:t>Law firms are encouraged to use it to train lawyers and staff on the best practices for avoiding Rule 48-related administrative dismissals. </a:t>
            </a:r>
          </a:p>
          <a:p>
            <a:r>
              <a:rPr lang="en-CA" sz="2000" i="1" dirty="0" smtClean="0"/>
              <a:t>There are notes on each slide with additional commentary to help the presenter.</a:t>
            </a:r>
          </a:p>
          <a:p>
            <a:r>
              <a:rPr lang="en-CA" sz="2000" i="1" dirty="0" smtClean="0"/>
              <a:t>For a reasonable sized audience L</a:t>
            </a:r>
            <a:r>
              <a:rPr lang="en-CA" sz="1600" i="1" dirty="0" smtClean="0"/>
              <a:t>AW</a:t>
            </a:r>
            <a:r>
              <a:rPr lang="en-CA" sz="2000" i="1" dirty="0" smtClean="0"/>
              <a:t>PRO will consider sending a speaker to do this presentation. Contact Dan Pinnington (see below).</a:t>
            </a:r>
          </a:p>
          <a:p>
            <a:r>
              <a:rPr lang="en-CA" sz="2000" i="1" dirty="0" smtClean="0"/>
              <a:t>This PowerPoint was prepared as part of L</a:t>
            </a:r>
            <a:r>
              <a:rPr lang="en-CA" sz="1600" i="1" dirty="0" smtClean="0"/>
              <a:t>AW</a:t>
            </a:r>
            <a:r>
              <a:rPr lang="en-CA" sz="2000" i="1" dirty="0" smtClean="0"/>
              <a:t>PRO’s Rule 48 Transition Toolkit which contains additional information and resources (practicepro.ca/rule48). </a:t>
            </a:r>
          </a:p>
          <a:p>
            <a:r>
              <a:rPr lang="en-CA" sz="2000" i="1" dirty="0" smtClean="0"/>
              <a:t>For further information on Rule 48 claims and claims prevention contact Dan Pinnington, Vice President </a:t>
            </a:r>
            <a:r>
              <a:rPr lang="en-CA" sz="2000" i="1" dirty="0"/>
              <a:t>Claims Prevention &amp; Stakeholder </a:t>
            </a:r>
            <a:r>
              <a:rPr lang="en-CA" sz="2000" i="1" dirty="0" smtClean="0"/>
              <a:t>Relations, L</a:t>
            </a:r>
            <a:r>
              <a:rPr lang="en-CA" sz="1600" i="1" dirty="0" smtClean="0"/>
              <a:t>AW</a:t>
            </a:r>
            <a:r>
              <a:rPr lang="en-CA" sz="2000" i="1" dirty="0" smtClean="0"/>
              <a:t>PRO, at (</a:t>
            </a:r>
            <a:r>
              <a:rPr lang="en-CA" sz="2000" i="1" dirty="0"/>
              <a:t>416) 598-5863 or </a:t>
            </a:r>
            <a:r>
              <a:rPr lang="en-CA" sz="2000" i="1" dirty="0" smtClean="0"/>
              <a:t>1-800-410-1013 or dan.pinnington@lawpro.ca</a:t>
            </a:r>
            <a:endParaRPr lang="en-CA" sz="2000" i="1" dirty="0"/>
          </a:p>
          <a:p>
            <a:endParaRPr lang="en-CA" sz="2000" i="1" dirty="0" smtClean="0"/>
          </a:p>
          <a:p>
            <a:endParaRPr lang="en-CA" sz="2000" i="1" dirty="0"/>
          </a:p>
        </p:txBody>
      </p:sp>
    </p:spTree>
    <p:extLst>
      <p:ext uri="{BB962C8B-B14F-4D97-AF65-F5344CB8AC3E}">
        <p14:creationId xmlns:p14="http://schemas.microsoft.com/office/powerpoint/2010/main" val="3645574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CA" dirty="0" smtClean="0"/>
              <a:t>L</a:t>
            </a:r>
            <a:r>
              <a:rPr lang="en-CA" sz="3600" dirty="0" smtClean="0"/>
              <a:t>AW</a:t>
            </a:r>
            <a:r>
              <a:rPr lang="en-CA" dirty="0" smtClean="0"/>
              <a:t>PRO increase in deductible</a:t>
            </a:r>
            <a:br>
              <a:rPr lang="en-CA" dirty="0" smtClean="0"/>
            </a:br>
            <a:r>
              <a:rPr lang="en-CA" dirty="0" smtClean="0"/>
              <a:t>for certain administrative dismissal claims</a:t>
            </a:r>
            <a:endParaRPr lang="en-CA" dirty="0"/>
          </a:p>
        </p:txBody>
      </p:sp>
      <p:sp>
        <p:nvSpPr>
          <p:cNvPr id="3" name="Content Placeholder 2"/>
          <p:cNvSpPr>
            <a:spLocks noGrp="1"/>
          </p:cNvSpPr>
          <p:nvPr>
            <p:ph idx="1"/>
          </p:nvPr>
        </p:nvSpPr>
        <p:spPr>
          <a:xfrm>
            <a:off x="457200" y="2438400"/>
            <a:ext cx="8229600" cy="3886200"/>
          </a:xfrm>
        </p:spPr>
        <p:txBody>
          <a:bodyPr>
            <a:normAutofit/>
          </a:bodyPr>
          <a:lstStyle/>
          <a:p>
            <a:r>
              <a:rPr lang="en-CA" dirty="0" smtClean="0"/>
              <a:t>If administratively dismissed file cannot be set aside</a:t>
            </a:r>
          </a:p>
          <a:p>
            <a:r>
              <a:rPr lang="en-CA" dirty="0" smtClean="0"/>
              <a:t>Deductible increases $10,000</a:t>
            </a:r>
          </a:p>
          <a:p>
            <a:r>
              <a:rPr lang="en-CA" dirty="0" smtClean="0"/>
              <a:t>Does not apply to certain </a:t>
            </a:r>
            <a:r>
              <a:rPr lang="en-CA" i="1" dirty="0" smtClean="0"/>
              <a:t>pro bono </a:t>
            </a:r>
            <a:r>
              <a:rPr lang="en-CA" dirty="0" smtClean="0"/>
              <a:t>work</a:t>
            </a:r>
          </a:p>
          <a:p>
            <a:endParaRPr lang="en-CA" dirty="0" smtClean="0"/>
          </a:p>
        </p:txBody>
      </p:sp>
    </p:spTree>
    <p:extLst>
      <p:ext uri="{BB962C8B-B14F-4D97-AF65-F5344CB8AC3E}">
        <p14:creationId xmlns:p14="http://schemas.microsoft.com/office/powerpoint/2010/main" val="2097216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Autofit/>
          </a:bodyPr>
          <a:lstStyle/>
          <a:p>
            <a:pPr lvl="0"/>
            <a:r>
              <a:rPr lang="en-CA" dirty="0" smtClean="0"/>
              <a:t>What are the chances a dismissed case can be restored to life under new Rule?</a:t>
            </a:r>
            <a:endParaRPr lang="en-CA" dirty="0"/>
          </a:p>
        </p:txBody>
      </p:sp>
      <p:sp>
        <p:nvSpPr>
          <p:cNvPr id="3" name="Content Placeholder 2"/>
          <p:cNvSpPr>
            <a:spLocks noGrp="1"/>
          </p:cNvSpPr>
          <p:nvPr>
            <p:ph idx="1"/>
          </p:nvPr>
        </p:nvSpPr>
        <p:spPr>
          <a:xfrm>
            <a:off x="1066800" y="1600200"/>
            <a:ext cx="7010400" cy="4495800"/>
          </a:xfrm>
        </p:spPr>
        <p:txBody>
          <a:bodyPr>
            <a:normAutofit/>
          </a:bodyPr>
          <a:lstStyle/>
          <a:p>
            <a:pPr marL="0" indent="0">
              <a:buNone/>
            </a:pPr>
            <a:endParaRPr lang="en-CA" sz="4000" dirty="0"/>
          </a:p>
          <a:p>
            <a:pPr marL="0" indent="0">
              <a:buNone/>
            </a:pPr>
            <a:r>
              <a:rPr lang="en-CA" dirty="0"/>
              <a:t>	</a:t>
            </a:r>
            <a:endParaRPr lang="en-CA" dirty="0" smtClean="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a:p>
            <a:pPr marL="0" indent="0">
              <a:buNone/>
            </a:pPr>
            <a:endParaRPr lang="en-CA" dirty="0" smtClean="0"/>
          </a:p>
        </p:txBody>
      </p:sp>
      <p:sp>
        <p:nvSpPr>
          <p:cNvPr id="5" name="TextBox 4"/>
          <p:cNvSpPr txBox="1"/>
          <p:nvPr/>
        </p:nvSpPr>
        <p:spPr>
          <a:xfrm>
            <a:off x="762000" y="2743200"/>
            <a:ext cx="7620000" cy="4308872"/>
          </a:xfrm>
          <a:prstGeom prst="rect">
            <a:avLst/>
          </a:prstGeom>
          <a:noFill/>
        </p:spPr>
        <p:txBody>
          <a:bodyPr wrap="square" rtlCol="0">
            <a:spAutoFit/>
          </a:bodyPr>
          <a:lstStyle/>
          <a:p>
            <a:pPr marL="285750" indent="-285750">
              <a:buFont typeface="Arial" panose="020B0604020202020204" pitchFamily="34" charset="0"/>
              <a:buChar char="•"/>
            </a:pPr>
            <a:r>
              <a:rPr lang="en-CA" sz="3200" dirty="0" smtClean="0"/>
              <a:t>Under old Rule 48, many files less than 5 years old were dismissed</a:t>
            </a:r>
          </a:p>
          <a:p>
            <a:pPr marL="285750" indent="-285750">
              <a:buFont typeface="Arial" panose="020B0604020202020204" pitchFamily="34" charset="0"/>
              <a:buChar char="•"/>
            </a:pPr>
            <a:r>
              <a:rPr lang="en-CA" sz="3200" dirty="0" smtClean="0"/>
              <a:t>Courts will now only see files greater than 5 years old</a:t>
            </a:r>
          </a:p>
          <a:p>
            <a:pPr marL="742950" lvl="1" indent="-285750">
              <a:buFont typeface="Arial" panose="020B0604020202020204" pitchFamily="34" charset="0"/>
              <a:buChar char="•"/>
            </a:pPr>
            <a:r>
              <a:rPr lang="en-CA" sz="3200" dirty="0" smtClean="0"/>
              <a:t>Likely even less leniency</a:t>
            </a:r>
          </a:p>
          <a:p>
            <a:pPr marL="285750" indent="-285750">
              <a:buFont typeface="Arial" panose="020B0604020202020204" pitchFamily="34" charset="0"/>
              <a:buChar char="•"/>
            </a:pPr>
            <a:r>
              <a:rPr lang="en-CA" sz="3200" dirty="0" smtClean="0"/>
              <a:t>Don’t tempt fate: Move your files along</a:t>
            </a:r>
          </a:p>
          <a:p>
            <a:pPr marL="285750" indent="-285750">
              <a:buFont typeface="Arial" panose="020B0604020202020204" pitchFamily="34" charset="0"/>
              <a:buChar char="•"/>
            </a:pPr>
            <a:endParaRPr lang="en-CA" sz="3200" dirty="0" smtClean="0"/>
          </a:p>
          <a:p>
            <a:pPr marL="285750" indent="-285750">
              <a:buFont typeface="Arial" panose="020B0604020202020204" pitchFamily="34" charset="0"/>
              <a:buChar char="•"/>
            </a:pPr>
            <a:endParaRPr lang="en-CA" sz="3200"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761311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CA" dirty="0"/>
          </a:p>
        </p:txBody>
      </p:sp>
      <p:sp>
        <p:nvSpPr>
          <p:cNvPr id="6" name="Subtitle 5"/>
          <p:cNvSpPr>
            <a:spLocks noGrp="1"/>
          </p:cNvSpPr>
          <p:nvPr>
            <p:ph type="subTitle" idx="1"/>
          </p:nvPr>
        </p:nvSpPr>
        <p:spPr>
          <a:xfrm>
            <a:off x="1371600" y="4648200"/>
            <a:ext cx="6400800" cy="1752600"/>
          </a:xfrm>
        </p:spPr>
        <p:txBody>
          <a:bodyPr/>
          <a:lstStyle/>
          <a:p>
            <a:r>
              <a:rPr lang="en-CA" sz="4000" dirty="0" smtClean="0"/>
              <a:t>The most common causes of Rule 48 claims</a:t>
            </a:r>
            <a:endParaRPr lang="en-CA" sz="4000" dirty="0"/>
          </a:p>
        </p:txBody>
      </p:sp>
      <p:pic>
        <p:nvPicPr>
          <p:cNvPr id="7" name="Picture 4" descr="j00906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609600"/>
            <a:ext cx="2819400" cy="375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97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CA" dirty="0" smtClean="0"/>
              <a:t>Top 3 Reasons</a:t>
            </a:r>
            <a:br>
              <a:rPr lang="en-CA" dirty="0" smtClean="0"/>
            </a:br>
            <a:r>
              <a:rPr lang="en-CA" dirty="0" smtClean="0"/>
              <a:t>Actions Are Not Set Down In Time</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endParaRPr lang="en-CA" dirty="0" smtClean="0"/>
          </a:p>
          <a:p>
            <a:pPr marL="514350" indent="-514350">
              <a:buFont typeface="+mj-lt"/>
              <a:buAutoNum type="arabicPeriod"/>
            </a:pPr>
            <a:r>
              <a:rPr lang="en-CA" dirty="0" smtClean="0"/>
              <a:t>The weak and languishing file (damages </a:t>
            </a:r>
            <a:r>
              <a:rPr lang="en-CA" dirty="0"/>
              <a:t>are minimal </a:t>
            </a:r>
            <a:r>
              <a:rPr lang="en-CA" dirty="0" smtClean="0"/>
              <a:t>and/or there </a:t>
            </a:r>
            <a:r>
              <a:rPr lang="en-CA" dirty="0"/>
              <a:t>are difficult issues of </a:t>
            </a:r>
            <a:r>
              <a:rPr lang="en-CA" dirty="0" smtClean="0"/>
              <a:t>liability)</a:t>
            </a:r>
          </a:p>
          <a:p>
            <a:pPr marL="0" indent="0">
              <a:buNone/>
            </a:pPr>
            <a:endParaRPr lang="en-CA" dirty="0" smtClean="0"/>
          </a:p>
          <a:p>
            <a:pPr marL="0" indent="0">
              <a:buNone/>
            </a:pPr>
            <a:r>
              <a:rPr lang="en-CA" dirty="0" smtClean="0"/>
              <a:t>2. A </a:t>
            </a:r>
            <a:r>
              <a:rPr lang="en-CA" dirty="0"/>
              <a:t>junior lawyer is </a:t>
            </a:r>
            <a:r>
              <a:rPr lang="en-CA" dirty="0" smtClean="0"/>
              <a:t>overwhelmed</a:t>
            </a:r>
          </a:p>
          <a:p>
            <a:pPr marL="0" indent="0">
              <a:buNone/>
            </a:pPr>
            <a:endParaRPr lang="en-CA" dirty="0" smtClean="0"/>
          </a:p>
          <a:p>
            <a:pPr marL="0" indent="0">
              <a:buNone/>
            </a:pPr>
            <a:r>
              <a:rPr lang="en-CA" dirty="0" smtClean="0"/>
              <a:t>3</a:t>
            </a:r>
            <a:r>
              <a:rPr lang="en-CA" dirty="0"/>
              <a:t>. Personal crisis or </a:t>
            </a:r>
            <a:r>
              <a:rPr lang="en-CA" dirty="0" smtClean="0"/>
              <a:t>unexpected </a:t>
            </a:r>
            <a:r>
              <a:rPr lang="en-CA" dirty="0"/>
              <a:t>hiatus</a:t>
            </a:r>
          </a:p>
          <a:p>
            <a:pPr marL="0" indent="0">
              <a:buNone/>
            </a:pPr>
            <a:endParaRPr lang="en-CA" dirty="0"/>
          </a:p>
          <a:p>
            <a:endParaRPr lang="en-CA" b="1" dirty="0" smtClean="0"/>
          </a:p>
        </p:txBody>
      </p:sp>
    </p:spTree>
    <p:extLst>
      <p:ext uri="{BB962C8B-B14F-4D97-AF65-F5344CB8AC3E}">
        <p14:creationId xmlns:p14="http://schemas.microsoft.com/office/powerpoint/2010/main" val="3809539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CA" dirty="0" smtClean="0"/>
              <a:t>When all the balls get dropped</a:t>
            </a:r>
            <a:endParaRPr lang="en-CA" dirty="0"/>
          </a:p>
        </p:txBody>
      </p:sp>
      <p:sp>
        <p:nvSpPr>
          <p:cNvPr id="3" name="Content Placeholder 2"/>
          <p:cNvSpPr>
            <a:spLocks noGrp="1"/>
          </p:cNvSpPr>
          <p:nvPr>
            <p:ph idx="1"/>
          </p:nvPr>
        </p:nvSpPr>
        <p:spPr/>
        <p:txBody>
          <a:bodyPr/>
          <a:lstStyle/>
          <a:p>
            <a:r>
              <a:rPr lang="en-CA" dirty="0" smtClean="0"/>
              <a:t>A </a:t>
            </a:r>
            <a:r>
              <a:rPr lang="en-CA" dirty="0"/>
              <a:t>personal crisis or </a:t>
            </a:r>
            <a:r>
              <a:rPr lang="en-CA" dirty="0" smtClean="0"/>
              <a:t>unexpected hiatus causes work on all of a lawyer’s files to stop</a:t>
            </a:r>
            <a:endParaRPr lang="en-CA" dirty="0"/>
          </a:p>
          <a:p>
            <a:r>
              <a:rPr lang="en-CA" dirty="0"/>
              <a:t>F</a:t>
            </a:r>
            <a:r>
              <a:rPr lang="en-CA" dirty="0" smtClean="0"/>
              <a:t>iles are not monitored </a:t>
            </a:r>
            <a:r>
              <a:rPr lang="en-CA" dirty="0"/>
              <a:t>by staff </a:t>
            </a:r>
            <a:r>
              <a:rPr lang="en-CA" dirty="0" smtClean="0"/>
              <a:t>and are not transferred to new lawyer</a:t>
            </a:r>
            <a:endParaRPr lang="en-CA" dirty="0"/>
          </a:p>
          <a:p>
            <a:r>
              <a:rPr lang="en-CA" dirty="0" smtClean="0"/>
              <a:t>Triggers a cluster of administrative dismissals</a:t>
            </a:r>
          </a:p>
          <a:p>
            <a:r>
              <a:rPr lang="en-CA" dirty="0" smtClean="0"/>
              <a:t>Does your firm have systems and processes that would respond? </a:t>
            </a:r>
          </a:p>
        </p:txBody>
      </p:sp>
    </p:spTree>
    <p:extLst>
      <p:ext uri="{BB962C8B-B14F-4D97-AF65-F5344CB8AC3E}">
        <p14:creationId xmlns:p14="http://schemas.microsoft.com/office/powerpoint/2010/main" val="37244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CA" dirty="0" smtClean="0"/>
              <a:t>Other reasons actions are not </a:t>
            </a:r>
            <a:br>
              <a:rPr lang="en-CA" dirty="0" smtClean="0"/>
            </a:br>
            <a:r>
              <a:rPr lang="en-CA" dirty="0" smtClean="0"/>
              <a:t>set down in time</a:t>
            </a:r>
            <a:endParaRPr lang="en-CA" dirty="0"/>
          </a:p>
        </p:txBody>
      </p:sp>
      <p:sp>
        <p:nvSpPr>
          <p:cNvPr id="3" name="Content Placeholder 2"/>
          <p:cNvSpPr>
            <a:spLocks noGrp="1"/>
          </p:cNvSpPr>
          <p:nvPr>
            <p:ph idx="1"/>
          </p:nvPr>
        </p:nvSpPr>
        <p:spPr/>
        <p:txBody>
          <a:bodyPr/>
          <a:lstStyle/>
          <a:p>
            <a:endParaRPr lang="en-CA" dirty="0" smtClean="0"/>
          </a:p>
          <a:p>
            <a:r>
              <a:rPr lang="en-CA" dirty="0" smtClean="0"/>
              <a:t>Don’t know the law</a:t>
            </a:r>
          </a:p>
          <a:p>
            <a:r>
              <a:rPr lang="en-CA" dirty="0" smtClean="0"/>
              <a:t>Too busy </a:t>
            </a:r>
          </a:p>
          <a:p>
            <a:r>
              <a:rPr lang="en-CA" dirty="0" smtClean="0"/>
              <a:t>Seems too big to tackle</a:t>
            </a:r>
          </a:p>
          <a:p>
            <a:r>
              <a:rPr lang="en-CA" dirty="0" smtClean="0"/>
              <a:t>Unpaid fees</a:t>
            </a:r>
            <a:endParaRPr lang="en-CA" dirty="0"/>
          </a:p>
          <a:p>
            <a:r>
              <a:rPr lang="en-CA" dirty="0" smtClean="0"/>
              <a:t>Difficult client/client won’t give instructions </a:t>
            </a:r>
          </a:p>
          <a:p>
            <a:r>
              <a:rPr lang="en-CA" dirty="0" smtClean="0"/>
              <a:t>Difficult opposing counsel</a:t>
            </a:r>
          </a:p>
        </p:txBody>
      </p:sp>
    </p:spTree>
    <p:extLst>
      <p:ext uri="{BB962C8B-B14F-4D97-AF65-F5344CB8AC3E}">
        <p14:creationId xmlns:p14="http://schemas.microsoft.com/office/powerpoint/2010/main" val="254383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The steps you and your firm can take to lessen the risk of Rule 48 claims</a:t>
            </a:r>
            <a:endParaRPr lang="en-CA" dirty="0"/>
          </a:p>
        </p:txBody>
      </p:sp>
      <p:sp>
        <p:nvSpPr>
          <p:cNvPr id="6" name="Subtitle 5"/>
          <p:cNvSpPr>
            <a:spLocks noGrp="1"/>
          </p:cNvSpPr>
          <p:nvPr>
            <p:ph type="subTitle" idx="1"/>
          </p:nvPr>
        </p:nvSpPr>
        <p:spPr/>
        <p:txBody>
          <a:bodyPr/>
          <a:lstStyle/>
          <a:p>
            <a:endParaRPr lang="en-CA"/>
          </a:p>
        </p:txBody>
      </p:sp>
      <p:pic>
        <p:nvPicPr>
          <p:cNvPr id="4" name="Picture 4" descr="bd07179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1" y="3810000"/>
            <a:ext cx="249972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41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CA" dirty="0" smtClean="0"/>
              <a:t>Three key steps</a:t>
            </a:r>
            <a:endParaRPr lang="en-CA" dirty="0"/>
          </a:p>
        </p:txBody>
      </p:sp>
      <p:sp>
        <p:nvSpPr>
          <p:cNvPr id="3" name="Content Placeholder 2"/>
          <p:cNvSpPr>
            <a:spLocks noGrp="1"/>
          </p:cNvSpPr>
          <p:nvPr>
            <p:ph idx="1"/>
          </p:nvPr>
        </p:nvSpPr>
        <p:spPr>
          <a:xfrm>
            <a:off x="457200" y="1798637"/>
            <a:ext cx="8229600" cy="4525963"/>
          </a:xfrm>
        </p:spPr>
        <p:txBody>
          <a:bodyPr>
            <a:normAutofit/>
          </a:bodyPr>
          <a:lstStyle/>
          <a:p>
            <a:pPr marL="514350" indent="-514350">
              <a:buAutoNum type="arabicPeriod"/>
            </a:pPr>
            <a:r>
              <a:rPr lang="en-CA" dirty="0" smtClean="0"/>
              <a:t>Update firm systems and processes</a:t>
            </a:r>
          </a:p>
          <a:p>
            <a:pPr marL="514350" indent="-514350">
              <a:buAutoNum type="arabicPeriod"/>
            </a:pPr>
            <a:r>
              <a:rPr lang="en-CA" dirty="0" smtClean="0"/>
              <a:t>Keep tabs on individual files</a:t>
            </a:r>
          </a:p>
          <a:p>
            <a:pPr marL="514350" indent="-514350">
              <a:buAutoNum type="arabicPeriod"/>
            </a:pPr>
            <a:r>
              <a:rPr lang="en-CA" dirty="0" smtClean="0"/>
              <a:t>Use file progress plans for each file</a:t>
            </a:r>
          </a:p>
          <a:p>
            <a:pPr marL="514350" indent="-514350">
              <a:buAutoNum type="arabicPeriod"/>
            </a:pPr>
            <a:endParaRPr lang="en-CA" dirty="0" smtClean="0"/>
          </a:p>
          <a:p>
            <a:pPr marL="0" indent="0" algn="ctr">
              <a:buNone/>
            </a:pPr>
            <a:r>
              <a:rPr lang="en-CA" b="1" dirty="0" smtClean="0"/>
              <a:t>Rule 48 Transition Toolkit</a:t>
            </a:r>
          </a:p>
          <a:p>
            <a:pPr marL="0" indent="0" algn="ctr">
              <a:buNone/>
            </a:pPr>
            <a:r>
              <a:rPr lang="en-CA" b="1" dirty="0" smtClean="0"/>
              <a:t>practicepro.ca/Rule48</a:t>
            </a:r>
          </a:p>
          <a:p>
            <a:endParaRPr lang="en-CA" dirty="0" smtClean="0"/>
          </a:p>
          <a:p>
            <a:pPr marL="0" indent="0">
              <a:buNone/>
            </a:pPr>
            <a:endParaRPr lang="en-CA" dirty="0" smtClean="0"/>
          </a:p>
        </p:txBody>
      </p:sp>
    </p:spTree>
    <p:extLst>
      <p:ext uri="{BB962C8B-B14F-4D97-AF65-F5344CB8AC3E}">
        <p14:creationId xmlns:p14="http://schemas.microsoft.com/office/powerpoint/2010/main" val="21430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lvl="0"/>
            <a:r>
              <a:rPr lang="en-CA" dirty="0" smtClean="0"/>
              <a:t>Updating firm systems and processes</a:t>
            </a:r>
            <a:endParaRPr lang="en-CA" dirty="0"/>
          </a:p>
        </p:txBody>
      </p:sp>
      <p:sp>
        <p:nvSpPr>
          <p:cNvPr id="3" name="Content Placeholder 2"/>
          <p:cNvSpPr>
            <a:spLocks noGrp="1"/>
          </p:cNvSpPr>
          <p:nvPr>
            <p:ph idx="1"/>
          </p:nvPr>
        </p:nvSpPr>
        <p:spPr>
          <a:xfrm>
            <a:off x="457200" y="1798637"/>
            <a:ext cx="8229600" cy="4525963"/>
          </a:xfrm>
        </p:spPr>
        <p:txBody>
          <a:bodyPr>
            <a:noAutofit/>
          </a:bodyPr>
          <a:lstStyle/>
          <a:p>
            <a:pPr lvl="0"/>
            <a:r>
              <a:rPr lang="en-CA" dirty="0"/>
              <a:t>Ensure your tickler system is </a:t>
            </a:r>
            <a:r>
              <a:rPr lang="en-CA" dirty="0" smtClean="0"/>
              <a:t>effective</a:t>
            </a:r>
            <a:endParaRPr lang="en-CA" dirty="0"/>
          </a:p>
          <a:p>
            <a:pPr lvl="0"/>
            <a:r>
              <a:rPr lang="en-CA" dirty="0" smtClean="0"/>
              <a:t>Ticklers should be sent to 2+ staff</a:t>
            </a:r>
          </a:p>
          <a:p>
            <a:pPr lvl="0"/>
            <a:r>
              <a:rPr lang="en-CA" dirty="0" smtClean="0"/>
              <a:t>Set ticklers for each litigation step</a:t>
            </a:r>
            <a:endParaRPr lang="en-CA" dirty="0"/>
          </a:p>
          <a:p>
            <a:pPr lvl="0"/>
            <a:r>
              <a:rPr lang="en-CA" dirty="0" smtClean="0"/>
              <a:t>Generate monthly reports of files that have had no activity, especially &gt;90 days</a:t>
            </a:r>
          </a:p>
          <a:p>
            <a:pPr lvl="0"/>
            <a:r>
              <a:rPr lang="en-CA" dirty="0" smtClean="0"/>
              <a:t>Supervise junior lawyers</a:t>
            </a:r>
            <a:endParaRPr lang="en-CA" dirty="0"/>
          </a:p>
          <a:p>
            <a:pPr lvl="0"/>
            <a:r>
              <a:rPr lang="en-CA" dirty="0" smtClean="0"/>
              <a:t>Build </a:t>
            </a:r>
            <a:r>
              <a:rPr lang="en-CA" dirty="0"/>
              <a:t>a culture of </a:t>
            </a:r>
            <a:r>
              <a:rPr lang="en-CA" dirty="0" smtClean="0"/>
              <a:t>openness</a:t>
            </a:r>
          </a:p>
          <a:p>
            <a:pPr marL="0" lvl="0" indent="0" algn="ctr">
              <a:buNone/>
            </a:pPr>
            <a:r>
              <a:rPr lang="en-CA" b="1" dirty="0" smtClean="0"/>
              <a:t>Rule 48 Transition Toolkit </a:t>
            </a:r>
            <a:r>
              <a:rPr lang="en-CA" b="1" u="sng" dirty="0" smtClean="0"/>
              <a:t>Firm Checklist</a:t>
            </a:r>
            <a:endParaRPr lang="en-CA" b="1" u="sng" dirty="0"/>
          </a:p>
        </p:txBody>
      </p:sp>
    </p:spTree>
    <p:extLst>
      <p:ext uri="{BB962C8B-B14F-4D97-AF65-F5344CB8AC3E}">
        <p14:creationId xmlns:p14="http://schemas.microsoft.com/office/powerpoint/2010/main" val="1618802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26" t="18013" r="30501" b="16646"/>
          <a:stretch/>
        </p:blipFill>
        <p:spPr bwMode="auto">
          <a:xfrm>
            <a:off x="3962400" y="771769"/>
            <a:ext cx="3886200" cy="498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2159597"/>
            <a:ext cx="2895600" cy="1815882"/>
          </a:xfrm>
          <a:prstGeom prst="rect">
            <a:avLst/>
          </a:prstGeom>
          <a:noFill/>
        </p:spPr>
        <p:txBody>
          <a:bodyPr wrap="square" rtlCol="0">
            <a:spAutoFit/>
          </a:bodyPr>
          <a:lstStyle/>
          <a:p>
            <a:r>
              <a:rPr lang="en-CA" sz="2800" dirty="0" smtClean="0">
                <a:latin typeface="Franklin Gothic Book" pitchFamily="34" charset="0"/>
              </a:rPr>
              <a:t>Rule </a:t>
            </a:r>
            <a:r>
              <a:rPr lang="en-CA" sz="2800" dirty="0">
                <a:latin typeface="Franklin Gothic Book" pitchFamily="34" charset="0"/>
              </a:rPr>
              <a:t>48 </a:t>
            </a:r>
            <a:r>
              <a:rPr lang="en-CA" sz="2800" dirty="0" smtClean="0">
                <a:latin typeface="Franklin Gothic Book" pitchFamily="34" charset="0"/>
              </a:rPr>
              <a:t>Transition Toolkit </a:t>
            </a:r>
          </a:p>
          <a:p>
            <a:endParaRPr lang="en-CA" sz="2800" dirty="0" smtClean="0">
              <a:latin typeface="Franklin Gothic Book" pitchFamily="34" charset="0"/>
            </a:endParaRPr>
          </a:p>
          <a:p>
            <a:r>
              <a:rPr lang="en-CA" sz="2800" dirty="0" smtClean="0">
                <a:latin typeface="Franklin Gothic Book" pitchFamily="34" charset="0"/>
              </a:rPr>
              <a:t>Firm </a:t>
            </a:r>
            <a:r>
              <a:rPr lang="en-CA" sz="2800" dirty="0">
                <a:latin typeface="Franklin Gothic Book" pitchFamily="34" charset="0"/>
              </a:rPr>
              <a:t>Checklist</a:t>
            </a:r>
            <a:endParaRPr lang="en-CA" sz="2800" dirty="0"/>
          </a:p>
        </p:txBody>
      </p:sp>
    </p:spTree>
    <p:extLst>
      <p:ext uri="{BB962C8B-B14F-4D97-AF65-F5344CB8AC3E}">
        <p14:creationId xmlns:p14="http://schemas.microsoft.com/office/powerpoint/2010/main" val="15252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CA" dirty="0" smtClean="0"/>
              <a:t>Agenda</a:t>
            </a:r>
          </a:p>
        </p:txBody>
      </p:sp>
      <p:pic>
        <p:nvPicPr>
          <p:cNvPr id="43012" name="Picture 3" descr="j0230446[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127250"/>
            <a:ext cx="29035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4"/>
          <p:cNvSpPr>
            <a:spLocks noChangeArrowheads="1"/>
          </p:cNvSpPr>
          <p:nvPr/>
        </p:nvSpPr>
        <p:spPr bwMode="auto">
          <a:xfrm>
            <a:off x="3167306" y="17526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110000"/>
              </a:lnSpc>
              <a:spcBef>
                <a:spcPct val="20000"/>
              </a:spcBef>
              <a:buFontTx/>
              <a:buChar char="•"/>
            </a:pPr>
            <a:r>
              <a:rPr lang="en-US" sz="2800" dirty="0" smtClean="0">
                <a:latin typeface="Franklin Gothic Book" pitchFamily="34" charset="0"/>
              </a:rPr>
              <a:t>Old Rule 48</a:t>
            </a:r>
          </a:p>
          <a:p>
            <a:pPr marL="342900" indent="-342900">
              <a:lnSpc>
                <a:spcPct val="110000"/>
              </a:lnSpc>
              <a:spcBef>
                <a:spcPct val="20000"/>
              </a:spcBef>
              <a:buFontTx/>
              <a:buChar char="•"/>
            </a:pPr>
            <a:r>
              <a:rPr lang="en-US" sz="2800" dirty="0" smtClean="0">
                <a:latin typeface="Franklin Gothic Book" pitchFamily="34" charset="0"/>
              </a:rPr>
              <a:t>New Rule 48</a:t>
            </a:r>
          </a:p>
          <a:p>
            <a:pPr marL="342900" indent="-342900">
              <a:lnSpc>
                <a:spcPct val="110000"/>
              </a:lnSpc>
              <a:spcBef>
                <a:spcPct val="20000"/>
              </a:spcBef>
              <a:buFontTx/>
              <a:buChar char="•"/>
            </a:pPr>
            <a:r>
              <a:rPr lang="en-US" sz="2800" dirty="0" smtClean="0">
                <a:latin typeface="Franklin Gothic Book" pitchFamily="34" charset="0"/>
              </a:rPr>
              <a:t>Avoiding administrative dismissals</a:t>
            </a:r>
          </a:p>
          <a:p>
            <a:pPr marL="342900" indent="-342900">
              <a:lnSpc>
                <a:spcPct val="110000"/>
              </a:lnSpc>
              <a:spcBef>
                <a:spcPct val="20000"/>
              </a:spcBef>
              <a:buFontTx/>
              <a:buChar char="•"/>
            </a:pPr>
            <a:r>
              <a:rPr lang="en-US" sz="2800" dirty="0">
                <a:latin typeface="Franklin Gothic Book" pitchFamily="34" charset="0"/>
              </a:rPr>
              <a:t>Most common causes of claims</a:t>
            </a:r>
          </a:p>
          <a:p>
            <a:pPr marL="342900" indent="-342900">
              <a:lnSpc>
                <a:spcPct val="110000"/>
              </a:lnSpc>
              <a:spcBef>
                <a:spcPct val="20000"/>
              </a:spcBef>
              <a:buFontTx/>
              <a:buChar char="•"/>
            </a:pPr>
            <a:r>
              <a:rPr lang="en-US" sz="2800" dirty="0" smtClean="0">
                <a:latin typeface="Franklin Gothic Book" pitchFamily="34" charset="0"/>
              </a:rPr>
              <a:t>Rule 48 Transition Toolkit</a:t>
            </a:r>
          </a:p>
          <a:p>
            <a:pPr marL="800100" lvl="1" indent="-342900">
              <a:lnSpc>
                <a:spcPct val="110000"/>
              </a:lnSpc>
              <a:spcBef>
                <a:spcPct val="20000"/>
              </a:spcBef>
              <a:buFontTx/>
              <a:buChar char="•"/>
            </a:pPr>
            <a:r>
              <a:rPr lang="en-US" sz="2800" dirty="0" smtClean="0">
                <a:latin typeface="Franklin Gothic Book" pitchFamily="34" charset="0"/>
              </a:rPr>
              <a:t>Firm checklist</a:t>
            </a:r>
          </a:p>
          <a:p>
            <a:pPr marL="800100" lvl="1" indent="-342900">
              <a:lnSpc>
                <a:spcPct val="110000"/>
              </a:lnSpc>
              <a:spcBef>
                <a:spcPct val="20000"/>
              </a:spcBef>
              <a:buFontTx/>
              <a:buChar char="•"/>
            </a:pPr>
            <a:r>
              <a:rPr lang="en-US" sz="2800" dirty="0" smtClean="0">
                <a:latin typeface="Franklin Gothic Book" pitchFamily="34" charset="0"/>
              </a:rPr>
              <a:t>Individual file checklist</a:t>
            </a:r>
          </a:p>
          <a:p>
            <a:pPr marL="800100" lvl="1" indent="-342900">
              <a:lnSpc>
                <a:spcPct val="110000"/>
              </a:lnSpc>
              <a:spcBef>
                <a:spcPct val="20000"/>
              </a:spcBef>
              <a:buFontTx/>
              <a:buChar char="•"/>
            </a:pPr>
            <a:r>
              <a:rPr lang="en-US" sz="2800" dirty="0" smtClean="0">
                <a:latin typeface="Franklin Gothic Book" pitchFamily="34" charset="0"/>
              </a:rPr>
              <a:t>File progress plan</a:t>
            </a:r>
          </a:p>
          <a:p>
            <a:pPr marL="342900" indent="-342900">
              <a:lnSpc>
                <a:spcPct val="110000"/>
              </a:lnSpc>
              <a:spcBef>
                <a:spcPct val="20000"/>
              </a:spcBef>
              <a:buFontTx/>
              <a:buChar char="•"/>
            </a:pPr>
            <a:endParaRPr lang="en-US" sz="2000" dirty="0" smtClean="0">
              <a:latin typeface="Franklin Gothic Book" pitchFamily="34" charset="0"/>
            </a:endParaRPr>
          </a:p>
          <a:p>
            <a:pPr marL="342900" indent="-342900">
              <a:lnSpc>
                <a:spcPct val="110000"/>
              </a:lnSpc>
              <a:spcBef>
                <a:spcPct val="20000"/>
              </a:spcBef>
              <a:buFontTx/>
              <a:buChar char="•"/>
            </a:pPr>
            <a:endParaRPr lang="en-US" sz="2000" dirty="0" smtClean="0">
              <a:latin typeface="Franklin Gothic Book" pitchFamily="34" charset="0"/>
            </a:endParaRPr>
          </a:p>
          <a:p>
            <a:pPr marL="342900" indent="-342900">
              <a:lnSpc>
                <a:spcPct val="110000"/>
              </a:lnSpc>
              <a:spcBef>
                <a:spcPct val="20000"/>
              </a:spcBef>
              <a:buFontTx/>
              <a:buChar char="•"/>
            </a:pPr>
            <a:endParaRPr lang="en-US" sz="2000" dirty="0">
              <a:latin typeface="Franklin Gothic Book" pitchFamily="34" charset="0"/>
            </a:endParaRPr>
          </a:p>
        </p:txBody>
      </p:sp>
    </p:spTree>
    <p:extLst>
      <p:ext uri="{BB962C8B-B14F-4D97-AF65-F5344CB8AC3E}">
        <p14:creationId xmlns:p14="http://schemas.microsoft.com/office/powerpoint/2010/main" val="20010899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lvl="0"/>
            <a:r>
              <a:rPr lang="en-CA" dirty="0" smtClean="0"/>
              <a:t>Keep tabs on individual files</a:t>
            </a:r>
            <a:endParaRPr lang="en-CA" dirty="0"/>
          </a:p>
        </p:txBody>
      </p:sp>
      <p:sp>
        <p:nvSpPr>
          <p:cNvPr id="3" name="Content Placeholder 2"/>
          <p:cNvSpPr>
            <a:spLocks noGrp="1"/>
          </p:cNvSpPr>
          <p:nvPr>
            <p:ph idx="1"/>
          </p:nvPr>
        </p:nvSpPr>
        <p:spPr>
          <a:xfrm>
            <a:off x="457200" y="1798637"/>
            <a:ext cx="8229600" cy="4525963"/>
          </a:xfrm>
        </p:spPr>
        <p:txBody>
          <a:bodyPr>
            <a:noAutofit/>
          </a:bodyPr>
          <a:lstStyle/>
          <a:p>
            <a:pPr lvl="0"/>
            <a:r>
              <a:rPr lang="en-CA" dirty="0" smtClean="0"/>
              <a:t>Update ticklers for each individual file:</a:t>
            </a:r>
          </a:p>
          <a:p>
            <a:pPr lvl="1"/>
            <a:r>
              <a:rPr lang="en-CA" dirty="0" smtClean="0"/>
              <a:t>Dismissal date</a:t>
            </a:r>
          </a:p>
          <a:p>
            <a:pPr lvl="1"/>
            <a:r>
              <a:rPr lang="en-CA" dirty="0" smtClean="0"/>
              <a:t>Steps in litigation</a:t>
            </a:r>
          </a:p>
          <a:p>
            <a:pPr lvl="1"/>
            <a:r>
              <a:rPr lang="en-CA" dirty="0" smtClean="0"/>
              <a:t>Other important dates</a:t>
            </a:r>
          </a:p>
          <a:p>
            <a:pPr lvl="0"/>
            <a:r>
              <a:rPr lang="en-CA" dirty="0" smtClean="0"/>
              <a:t>Use a file progress plan, and meet with key staff involved in the file every time it’s updated</a:t>
            </a:r>
            <a:endParaRPr lang="en-CA" dirty="0"/>
          </a:p>
          <a:p>
            <a:pPr marL="0" indent="0" algn="ctr">
              <a:buNone/>
            </a:pPr>
            <a:r>
              <a:rPr lang="en-CA" b="1" dirty="0" smtClean="0"/>
              <a:t>Rule </a:t>
            </a:r>
            <a:r>
              <a:rPr lang="en-CA" b="1" dirty="0"/>
              <a:t>48 Transition Toolkit </a:t>
            </a:r>
            <a:endParaRPr lang="en-CA" b="1" dirty="0" smtClean="0"/>
          </a:p>
          <a:p>
            <a:pPr marL="0" indent="0" algn="ctr">
              <a:buNone/>
            </a:pPr>
            <a:r>
              <a:rPr lang="en-CA" b="1" u="sng" dirty="0" smtClean="0"/>
              <a:t>Individual File Checklist</a:t>
            </a:r>
          </a:p>
          <a:p>
            <a:pPr marL="0" indent="0">
              <a:buNone/>
            </a:pPr>
            <a:endParaRPr lang="en-CA" b="1" dirty="0"/>
          </a:p>
          <a:p>
            <a:pPr lvl="0"/>
            <a:endParaRPr lang="en-CA" dirty="0"/>
          </a:p>
        </p:txBody>
      </p:sp>
    </p:spTree>
    <p:extLst>
      <p:ext uri="{BB962C8B-B14F-4D97-AF65-F5344CB8AC3E}">
        <p14:creationId xmlns:p14="http://schemas.microsoft.com/office/powerpoint/2010/main" val="3204823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Autofit/>
          </a:bodyPr>
          <a:lstStyle/>
          <a:p>
            <a:pPr marL="0" indent="0">
              <a:buNone/>
            </a:pPr>
            <a:endParaRPr lang="en-CA" b="1" dirty="0"/>
          </a:p>
          <a:p>
            <a:pPr lvl="0"/>
            <a:endParaRPr lang="en-CA"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255" t="18648" r="19177" b="6708"/>
          <a:stretch/>
        </p:blipFill>
        <p:spPr bwMode="auto">
          <a:xfrm>
            <a:off x="3810000" y="838200"/>
            <a:ext cx="461845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2305615"/>
            <a:ext cx="3200400" cy="2246769"/>
          </a:xfrm>
          <a:prstGeom prst="rect">
            <a:avLst/>
          </a:prstGeom>
        </p:spPr>
        <p:txBody>
          <a:bodyPr wrap="square">
            <a:spAutoFit/>
          </a:bodyPr>
          <a:lstStyle/>
          <a:p>
            <a:r>
              <a:rPr lang="en-CA" sz="2800" dirty="0">
                <a:latin typeface="Franklin Gothic Book" pitchFamily="34" charset="0"/>
              </a:rPr>
              <a:t>Rule 48 </a:t>
            </a:r>
            <a:endParaRPr lang="en-CA" sz="2800" dirty="0" smtClean="0">
              <a:latin typeface="Franklin Gothic Book" pitchFamily="34" charset="0"/>
            </a:endParaRPr>
          </a:p>
          <a:p>
            <a:r>
              <a:rPr lang="en-CA" sz="2800" dirty="0" smtClean="0">
                <a:latin typeface="Franklin Gothic Book" pitchFamily="34" charset="0"/>
              </a:rPr>
              <a:t>Transition </a:t>
            </a:r>
            <a:r>
              <a:rPr lang="en-CA" sz="2800" dirty="0">
                <a:latin typeface="Franklin Gothic Book" pitchFamily="34" charset="0"/>
              </a:rPr>
              <a:t>Toolkit </a:t>
            </a:r>
            <a:endParaRPr lang="en-CA" sz="2800" dirty="0" smtClean="0">
              <a:latin typeface="Franklin Gothic Book" pitchFamily="34" charset="0"/>
            </a:endParaRPr>
          </a:p>
          <a:p>
            <a:endParaRPr lang="en-CA" sz="2800" dirty="0">
              <a:latin typeface="Franklin Gothic Book" pitchFamily="34" charset="0"/>
            </a:endParaRPr>
          </a:p>
          <a:p>
            <a:r>
              <a:rPr lang="en-CA" sz="2800" dirty="0" smtClean="0">
                <a:latin typeface="Franklin Gothic Book" pitchFamily="34" charset="0"/>
              </a:rPr>
              <a:t>Individual File Checklist</a:t>
            </a:r>
            <a:endParaRPr lang="en-CA" sz="2800" dirty="0"/>
          </a:p>
        </p:txBody>
      </p:sp>
    </p:spTree>
    <p:extLst>
      <p:ext uri="{BB962C8B-B14F-4D97-AF65-F5344CB8AC3E}">
        <p14:creationId xmlns:p14="http://schemas.microsoft.com/office/powerpoint/2010/main" val="1059202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lvl="0"/>
            <a:r>
              <a:rPr lang="en-CA" dirty="0" smtClean="0"/>
              <a:t>Keeping track of a file</a:t>
            </a:r>
            <a:endParaRPr lang="en-CA" dirty="0"/>
          </a:p>
        </p:txBody>
      </p:sp>
      <p:sp>
        <p:nvSpPr>
          <p:cNvPr id="3" name="Content Placeholder 2"/>
          <p:cNvSpPr>
            <a:spLocks noGrp="1"/>
          </p:cNvSpPr>
          <p:nvPr>
            <p:ph idx="1"/>
          </p:nvPr>
        </p:nvSpPr>
        <p:spPr>
          <a:xfrm>
            <a:off x="457200" y="1798637"/>
            <a:ext cx="8229600" cy="4525963"/>
          </a:xfrm>
        </p:spPr>
        <p:txBody>
          <a:bodyPr>
            <a:noAutofit/>
          </a:bodyPr>
          <a:lstStyle/>
          <a:p>
            <a:pPr lvl="0"/>
            <a:r>
              <a:rPr lang="en-CA" dirty="0" smtClean="0"/>
              <a:t>Multiple ways to keep track. A good system:</a:t>
            </a:r>
          </a:p>
          <a:p>
            <a:pPr lvl="1"/>
            <a:r>
              <a:rPr lang="en-CA" dirty="0" smtClean="0"/>
              <a:t>Makes sure litigation steps proceed quickly</a:t>
            </a:r>
          </a:p>
          <a:p>
            <a:pPr lvl="1"/>
            <a:r>
              <a:rPr lang="en-CA" dirty="0" smtClean="0"/>
              <a:t>Keeps track of what has been done and what needs to be done, and by whom</a:t>
            </a:r>
          </a:p>
          <a:p>
            <a:pPr lvl="1"/>
            <a:r>
              <a:rPr lang="en-CA" dirty="0" smtClean="0"/>
              <a:t>Is easily transferable to other lawyers if the need arises</a:t>
            </a:r>
          </a:p>
          <a:p>
            <a:pPr marL="0" indent="0" algn="ctr">
              <a:buNone/>
            </a:pPr>
            <a:r>
              <a:rPr lang="en-CA" b="1" dirty="0" smtClean="0"/>
              <a:t>Rule </a:t>
            </a:r>
            <a:r>
              <a:rPr lang="en-CA" b="1" dirty="0"/>
              <a:t>48 Transition Toolkit </a:t>
            </a:r>
            <a:endParaRPr lang="en-CA" b="1" dirty="0" smtClean="0"/>
          </a:p>
          <a:p>
            <a:pPr marL="0" indent="0" algn="ctr">
              <a:buNone/>
            </a:pPr>
            <a:r>
              <a:rPr lang="en-CA" b="1" u="sng" dirty="0" smtClean="0"/>
              <a:t>File Progress Plan</a:t>
            </a:r>
          </a:p>
          <a:p>
            <a:pPr marL="0" indent="0">
              <a:buNone/>
            </a:pPr>
            <a:endParaRPr lang="en-CA" b="1" dirty="0"/>
          </a:p>
          <a:p>
            <a:pPr lvl="0"/>
            <a:endParaRPr lang="en-CA" dirty="0"/>
          </a:p>
        </p:txBody>
      </p:sp>
    </p:spTree>
    <p:extLst>
      <p:ext uri="{BB962C8B-B14F-4D97-AF65-F5344CB8AC3E}">
        <p14:creationId xmlns:p14="http://schemas.microsoft.com/office/powerpoint/2010/main" val="515411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43" t="19992" r="23419" b="10109"/>
          <a:stretch/>
        </p:blipFill>
        <p:spPr bwMode="auto">
          <a:xfrm>
            <a:off x="4114800" y="609600"/>
            <a:ext cx="4294879" cy="538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2239662"/>
            <a:ext cx="4572000" cy="1815882"/>
          </a:xfrm>
          <a:prstGeom prst="rect">
            <a:avLst/>
          </a:prstGeom>
        </p:spPr>
        <p:txBody>
          <a:bodyPr>
            <a:spAutoFit/>
          </a:bodyPr>
          <a:lstStyle/>
          <a:p>
            <a:r>
              <a:rPr lang="en-CA" sz="2800" dirty="0">
                <a:latin typeface="Franklin Gothic Book" pitchFamily="34" charset="0"/>
              </a:rPr>
              <a:t>Rule 48 </a:t>
            </a:r>
          </a:p>
          <a:p>
            <a:r>
              <a:rPr lang="en-CA" sz="2800" dirty="0">
                <a:latin typeface="Franklin Gothic Book" pitchFamily="34" charset="0"/>
              </a:rPr>
              <a:t>Transition Toolkit </a:t>
            </a:r>
          </a:p>
          <a:p>
            <a:endParaRPr lang="en-CA" sz="2800" dirty="0">
              <a:latin typeface="Franklin Gothic Book" pitchFamily="34" charset="0"/>
            </a:endParaRPr>
          </a:p>
          <a:p>
            <a:r>
              <a:rPr lang="en-CA" sz="2800" dirty="0" smtClean="0">
                <a:latin typeface="Franklin Gothic Book" pitchFamily="34" charset="0"/>
              </a:rPr>
              <a:t>File Progress Plan</a:t>
            </a:r>
            <a:endParaRPr lang="en-CA" sz="2800" dirty="0"/>
          </a:p>
        </p:txBody>
      </p:sp>
    </p:spTree>
    <p:extLst>
      <p:ext uri="{BB962C8B-B14F-4D97-AF65-F5344CB8AC3E}">
        <p14:creationId xmlns:p14="http://schemas.microsoft.com/office/powerpoint/2010/main" val="2372275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marL="0" indent="0"/>
            <a:r>
              <a:rPr lang="en-CA" dirty="0" smtClean="0"/>
              <a:t>File progress plan:</a:t>
            </a:r>
            <a:br>
              <a:rPr lang="en-CA" dirty="0" smtClean="0"/>
            </a:br>
            <a:r>
              <a:rPr lang="en-CA" dirty="0" smtClean="0"/>
              <a:t> Header information</a:t>
            </a:r>
            <a:endParaRPr lang="en-CA" sz="2800" dirty="0"/>
          </a:p>
        </p:txBody>
      </p:sp>
      <p:sp>
        <p:nvSpPr>
          <p:cNvPr id="6" name="Rectangle 1"/>
          <p:cNvSpPr>
            <a:spLocks noChangeArrowheads="1"/>
          </p:cNvSpPr>
          <p:nvPr/>
        </p:nvSpPr>
        <p:spPr bwMode="auto">
          <a:xfrm>
            <a:off x="0" y="1495245"/>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0" hangingPunct="0"/>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Name of file:</a:t>
            </a:r>
            <a:r>
              <a:rPr lang="en-CA" altLang="en-US" sz="3200" b="1" dirty="0" smtClean="0">
                <a:solidFill>
                  <a:schemeClr val="tx1">
                    <a:lumMod val="95000"/>
                    <a:lumOff val="5000"/>
                  </a:schemeClr>
                </a:solidFill>
                <a:latin typeface="Helvetica World"/>
                <a:ea typeface="Calibri" pitchFamily="34" charset="0"/>
                <a:cs typeface="Times New Roman" pitchFamily="18" charset="0"/>
              </a:rPr>
              <a:t> </a:t>
            </a: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		</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Smith v.</a:t>
            </a:r>
            <a:r>
              <a:rPr kumimoji="0" lang="en-CA" altLang="en-US" sz="3200" b="1" i="0" u="none" strike="noStrike" cap="none" normalizeH="0" dirty="0" smtClean="0">
                <a:ln>
                  <a:noFill/>
                </a:ln>
                <a:solidFill>
                  <a:srgbClr val="00B0F0"/>
                </a:solidFill>
                <a:effectLst/>
                <a:latin typeface="Helvetica World"/>
                <a:ea typeface="Calibri" pitchFamily="34" charset="0"/>
                <a:cs typeface="Times New Roman" pitchFamily="18" charset="0"/>
              </a:rPr>
              <a:t> Smith</a:t>
            </a:r>
            <a:endPar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endParaRPr>
          </a:p>
          <a:p>
            <a:pPr lvl="0" eaLnBrk="0" hangingPunct="0"/>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File no.:			</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000135</a:t>
            </a:r>
            <a:endParaRPr kumimoji="0" lang="en-CA" altLang="en-US" sz="3200" b="0" i="0" u="none" strike="noStrike" cap="none" normalizeH="0" baseline="0" dirty="0" smtClean="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Responsible lawyer(s) &amp; staff: </a:t>
            </a:r>
            <a:r>
              <a:rPr lang="en-CA" altLang="en-US" sz="3200" b="1" dirty="0" smtClean="0">
                <a:solidFill>
                  <a:srgbClr val="00B0F0"/>
                </a:solidFill>
                <a:latin typeface="Helvetica World"/>
                <a:ea typeface="Calibri" pitchFamily="34" charset="0"/>
                <a:cs typeface="Times New Roman" pitchFamily="18" charset="0"/>
              </a:rPr>
              <a:t>Jill, Tom (A)</a:t>
            </a:r>
            <a:endPar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Last updated (date):		</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July 15, 2015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To be updated next (date):</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September 15, 2015</a:t>
            </a:r>
            <a:endParaRPr kumimoji="0" lang="en-CA" altLang="en-US" sz="3200" b="0" i="0" u="none" strike="noStrike" cap="none" normalizeH="0" baseline="0" dirty="0" smtClean="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Date of loss: 			</a:t>
            </a:r>
            <a:r>
              <a:rPr lang="en-CA" altLang="en-US" sz="3200" b="1" dirty="0" smtClean="0">
                <a:solidFill>
                  <a:srgbClr val="00B0F0"/>
                </a:solidFill>
                <a:latin typeface="Helvetica World"/>
                <a:ea typeface="Calibri" pitchFamily="34" charset="0"/>
                <a:cs typeface="Times New Roman" pitchFamily="18" charset="0"/>
              </a:rPr>
              <a:t>February 1, 2015</a:t>
            </a:r>
            <a:endPar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Dismissal date: 		</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February 1, 2020</a:t>
            </a:r>
            <a:endParaRPr kumimoji="0" lang="en-CA" altLang="en-US" sz="3200" b="0" i="0" u="none" strike="noStrike" cap="none" normalizeH="0" baseline="0" dirty="0" smtClean="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Theory of liability &amp; strength of case:</a:t>
            </a:r>
            <a:r>
              <a:rPr lang="en-CA" altLang="en-US" sz="3200" b="1" dirty="0">
                <a:solidFill>
                  <a:schemeClr val="tx1">
                    <a:lumMod val="95000"/>
                    <a:lumOff val="5000"/>
                  </a:schemeClr>
                </a:solidFill>
                <a:latin typeface="Helvetica World"/>
                <a:ea typeface="Calibri" pitchFamily="34" charset="0"/>
                <a:cs typeface="Times New Roman" pitchFamily="18" charset="0"/>
              </a:rPr>
              <a:t> </a:t>
            </a:r>
            <a:r>
              <a:rPr lang="en-CA" altLang="en-US" sz="3200" b="1" dirty="0" smtClean="0">
                <a:solidFill>
                  <a:srgbClr val="00B0F0"/>
                </a:solidFill>
                <a:latin typeface="Helvetica World"/>
                <a:ea typeface="Calibri" pitchFamily="34" charset="0"/>
                <a:cs typeface="Times New Roman" pitchFamily="18" charset="0"/>
              </a:rPr>
              <a:t>...</a:t>
            </a:r>
            <a:endParaRPr lang="en-CA" altLang="en-US" sz="3200" dirty="0">
              <a:solidFill>
                <a:srgbClr val="00B0F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Theory of damages:		</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lumMod val="95000"/>
                    <a:lumOff val="5000"/>
                  </a:schemeClr>
                </a:solidFill>
                <a:effectLst/>
                <a:latin typeface="Helvetica World"/>
                <a:ea typeface="Calibri" pitchFamily="34" charset="0"/>
                <a:cs typeface="Times New Roman" pitchFamily="18" charset="0"/>
              </a:rPr>
              <a:t>Estimated quantum: 		</a:t>
            </a:r>
            <a:r>
              <a:rPr kumimoji="0" lang="en-CA" altLang="en-US" sz="3200" b="1" i="0" u="none" strike="noStrike" cap="none" normalizeH="0" baseline="0" dirty="0" smtClean="0">
                <a:ln>
                  <a:noFill/>
                </a:ln>
                <a:solidFill>
                  <a:srgbClr val="00B0F0"/>
                </a:solidFill>
                <a:effectLst/>
                <a:latin typeface="Helvetica World"/>
                <a:ea typeface="Calibri" pitchFamily="34" charset="0"/>
                <a:cs typeface="Times New Roman" pitchFamily="18" charset="0"/>
              </a:rPr>
              <a:t>$50,000</a:t>
            </a:r>
            <a:endParaRPr kumimoji="0" lang="en-CA" altLang="en-US" sz="3200" b="0" i="0" u="none" strike="noStrike" cap="none" normalizeH="0" baseline="0" dirty="0" smtClean="0">
              <a:ln>
                <a:noFill/>
              </a:ln>
              <a:solidFill>
                <a:srgbClr val="00B0F0"/>
              </a:solidFill>
              <a:effectLst/>
            </a:endParaRPr>
          </a:p>
        </p:txBody>
      </p:sp>
    </p:spTree>
    <p:extLst>
      <p:ext uri="{BB962C8B-B14F-4D97-AF65-F5344CB8AC3E}">
        <p14:creationId xmlns:p14="http://schemas.microsoft.com/office/powerpoint/2010/main" val="1496144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05543"/>
              </p:ext>
            </p:extLst>
          </p:nvPr>
        </p:nvGraphicFramePr>
        <p:xfrm>
          <a:off x="69067" y="1447929"/>
          <a:ext cx="8770134" cy="4626864"/>
        </p:xfrm>
        <a:graphic>
          <a:graphicData uri="http://schemas.openxmlformats.org/drawingml/2006/table">
            <a:tbl>
              <a:tblPr firstRow="1" firstCol="1" bandRow="1">
                <a:tableStyleId>{93296810-A885-4BE3-A3E7-6D5BEEA58F35}</a:tableStyleId>
              </a:tblPr>
              <a:tblGrid>
                <a:gridCol w="3207533"/>
                <a:gridCol w="1718159"/>
                <a:gridCol w="1621874"/>
                <a:gridCol w="901041"/>
                <a:gridCol w="1321527"/>
              </a:tblGrid>
              <a:tr h="822934">
                <a:tc>
                  <a:txBody>
                    <a:bodyPr/>
                    <a:lstStyle/>
                    <a:p>
                      <a:pPr>
                        <a:lnSpc>
                          <a:spcPct val="115000"/>
                        </a:lnSpc>
                        <a:spcAft>
                          <a:spcPts val="600"/>
                        </a:spcAft>
                      </a:pPr>
                      <a:r>
                        <a:rPr lang="en-US" sz="2400" dirty="0">
                          <a:effectLst/>
                        </a:rPr>
                        <a:t>Step</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Date To Be Completed</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Actual Date Completed</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Who</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Notes</a:t>
                      </a:r>
                      <a:endParaRPr lang="en-CA" sz="2400" dirty="0">
                        <a:effectLst/>
                        <a:latin typeface="Calibri"/>
                        <a:ea typeface="Calibri"/>
                        <a:cs typeface="Times New Roman"/>
                      </a:endParaRPr>
                    </a:p>
                  </a:txBody>
                  <a:tcPr marL="61924" marR="61924" marT="0" marB="0"/>
                </a:tc>
              </a:tr>
              <a:tr h="822934">
                <a:tc>
                  <a:txBody>
                    <a:bodyPr/>
                    <a:lstStyle/>
                    <a:p>
                      <a:pPr>
                        <a:lnSpc>
                          <a:spcPct val="115000"/>
                        </a:lnSpc>
                        <a:spcAft>
                          <a:spcPts val="600"/>
                        </a:spcAft>
                      </a:pPr>
                      <a:r>
                        <a:rPr lang="en-US" sz="2400" dirty="0">
                          <a:effectLst/>
                        </a:rPr>
                        <a:t>Obtain authorizations and directions</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r>
              <a:tr h="1234401">
                <a:tc>
                  <a:txBody>
                    <a:bodyPr/>
                    <a:lstStyle/>
                    <a:p>
                      <a:pPr>
                        <a:lnSpc>
                          <a:spcPct val="115000"/>
                        </a:lnSpc>
                        <a:spcAft>
                          <a:spcPts val="600"/>
                        </a:spcAft>
                      </a:pPr>
                      <a:r>
                        <a:rPr lang="en-US" sz="2400" dirty="0">
                          <a:effectLst/>
                        </a:rPr>
                        <a:t>Investigate claim (order searches, order records, retain experts)</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r>
              <a:tr h="411467">
                <a:tc>
                  <a:txBody>
                    <a:bodyPr/>
                    <a:lstStyle/>
                    <a:p>
                      <a:pPr>
                        <a:lnSpc>
                          <a:spcPct val="115000"/>
                        </a:lnSpc>
                        <a:spcAft>
                          <a:spcPts val="600"/>
                        </a:spcAft>
                      </a:pPr>
                      <a:r>
                        <a:rPr lang="en-US" sz="2400" dirty="0">
                          <a:effectLst/>
                        </a:rPr>
                        <a:t>Identify all defendants</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r>
              <a:tr h="411467">
                <a:tc>
                  <a:txBody>
                    <a:bodyPr/>
                    <a:lstStyle/>
                    <a:p>
                      <a:pPr>
                        <a:lnSpc>
                          <a:spcPct val="115000"/>
                        </a:lnSpc>
                        <a:spcAft>
                          <a:spcPts val="600"/>
                        </a:spcAft>
                      </a:pPr>
                      <a:r>
                        <a:rPr lang="en-US" sz="2400" dirty="0">
                          <a:effectLst/>
                        </a:rPr>
                        <a:t>Serve notice letters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a:effectLst/>
                        </a:rPr>
                        <a:t> </a:t>
                      </a:r>
                      <a:endParaRPr lang="en-CA" sz="2400" dirty="0">
                        <a:effectLst/>
                        <a:latin typeface="Calibri"/>
                        <a:ea typeface="Calibri"/>
                        <a:cs typeface="Times New Roman"/>
                      </a:endParaRPr>
                    </a:p>
                  </a:txBody>
                  <a:tcPr marL="61924" marR="61924" marT="0" marB="0"/>
                </a:tc>
              </a:tr>
              <a:tr h="411467">
                <a:tc>
                  <a:txBody>
                    <a:bodyPr/>
                    <a:lstStyle/>
                    <a:p>
                      <a:pPr>
                        <a:lnSpc>
                          <a:spcPct val="115000"/>
                        </a:lnSpc>
                        <a:spcAft>
                          <a:spcPts val="600"/>
                        </a:spcAft>
                      </a:pPr>
                      <a:r>
                        <a:rPr lang="en-US" sz="2400" dirty="0" smtClean="0">
                          <a:effectLst/>
                        </a:rPr>
                        <a:t>Issue Statement of Claim</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smtClean="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smtClean="0">
                          <a:effectLst/>
                        </a:rPr>
                        <a:t> </a:t>
                      </a:r>
                      <a:endParaRPr lang="en-CA" sz="2400" dirty="0">
                        <a:effectLst/>
                        <a:latin typeface="Calibri"/>
                        <a:ea typeface="Calibri"/>
                        <a:cs typeface="Times New Roman"/>
                      </a:endParaRPr>
                    </a:p>
                  </a:txBody>
                  <a:tcPr marL="61924" marR="61924" marT="0" marB="0"/>
                </a:tc>
                <a:tc>
                  <a:txBody>
                    <a:bodyPr/>
                    <a:lstStyle/>
                    <a:p>
                      <a:pPr>
                        <a:lnSpc>
                          <a:spcPct val="115000"/>
                        </a:lnSpc>
                        <a:spcAft>
                          <a:spcPts val="600"/>
                        </a:spcAft>
                      </a:pPr>
                      <a:r>
                        <a:rPr lang="en-US" sz="2400" smtClean="0">
                          <a:effectLst/>
                        </a:rPr>
                        <a:t> </a:t>
                      </a:r>
                      <a:endParaRPr lang="en-CA" sz="2400">
                        <a:effectLst/>
                        <a:latin typeface="Calibri"/>
                        <a:ea typeface="Calibri"/>
                        <a:cs typeface="Times New Roman"/>
                      </a:endParaRPr>
                    </a:p>
                  </a:txBody>
                  <a:tcPr marL="61924" marR="61924" marT="0" marB="0"/>
                </a:tc>
                <a:tc>
                  <a:txBody>
                    <a:bodyPr/>
                    <a:lstStyle/>
                    <a:p>
                      <a:pPr>
                        <a:lnSpc>
                          <a:spcPct val="115000"/>
                        </a:lnSpc>
                        <a:spcAft>
                          <a:spcPts val="600"/>
                        </a:spcAft>
                      </a:pPr>
                      <a:r>
                        <a:rPr lang="en-US" sz="2400" dirty="0" smtClean="0">
                          <a:effectLst/>
                        </a:rPr>
                        <a:t> </a:t>
                      </a:r>
                      <a:endParaRPr lang="en-CA" sz="2400" dirty="0">
                        <a:effectLst/>
                        <a:latin typeface="Calibri"/>
                        <a:ea typeface="Calibri"/>
                        <a:cs typeface="Times New Roman"/>
                      </a:endParaRPr>
                    </a:p>
                  </a:txBody>
                  <a:tcPr marL="61924" marR="61924" marT="0" marB="0"/>
                </a:tc>
              </a:tr>
            </a:tbl>
          </a:graphicData>
        </a:graphic>
      </p:graphicFrame>
      <p:sp>
        <p:nvSpPr>
          <p:cNvPr id="6" name="TextBox 5"/>
          <p:cNvSpPr txBox="1"/>
          <p:nvPr/>
        </p:nvSpPr>
        <p:spPr>
          <a:xfrm>
            <a:off x="1402567" y="1379"/>
            <a:ext cx="6629400" cy="1446550"/>
          </a:xfrm>
          <a:prstGeom prst="rect">
            <a:avLst/>
          </a:prstGeom>
          <a:noFill/>
        </p:spPr>
        <p:txBody>
          <a:bodyPr wrap="square" rtlCol="0">
            <a:spAutoFit/>
          </a:bodyPr>
          <a:lstStyle/>
          <a:p>
            <a:pPr algn="ctr"/>
            <a:r>
              <a:rPr lang="en-CA" sz="4400" dirty="0" smtClean="0">
                <a:latin typeface="Franklin Gothic Book" panose="020B0503020102020204" pitchFamily="34" charset="0"/>
              </a:rPr>
              <a:t>File progress plan:</a:t>
            </a:r>
          </a:p>
          <a:p>
            <a:pPr algn="ctr"/>
            <a:r>
              <a:rPr lang="en-CA" sz="4400" dirty="0" smtClean="0">
                <a:latin typeface="Franklin Gothic Book" panose="020B0503020102020204" pitchFamily="34" charset="0"/>
              </a:rPr>
              <a:t>Assign tasks</a:t>
            </a:r>
            <a:endParaRPr lang="en-CA" sz="4400" dirty="0">
              <a:latin typeface="Franklin Gothic Book" panose="020B0503020102020204" pitchFamily="34" charset="0"/>
            </a:endParaRPr>
          </a:p>
        </p:txBody>
      </p:sp>
    </p:spTree>
    <p:extLst>
      <p:ext uri="{BB962C8B-B14F-4D97-AF65-F5344CB8AC3E}">
        <p14:creationId xmlns:p14="http://schemas.microsoft.com/office/powerpoint/2010/main" val="1793398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0"/>
            <a:ext cx="6629400" cy="1446550"/>
          </a:xfrm>
          <a:prstGeom prst="rect">
            <a:avLst/>
          </a:prstGeom>
          <a:noFill/>
        </p:spPr>
        <p:txBody>
          <a:bodyPr wrap="square" rtlCol="0">
            <a:spAutoFit/>
          </a:bodyPr>
          <a:lstStyle/>
          <a:p>
            <a:pPr algn="ctr"/>
            <a:r>
              <a:rPr lang="en-CA" sz="4400" dirty="0" smtClean="0">
                <a:latin typeface="Franklin Gothic Book" panose="020B0503020102020204" pitchFamily="34" charset="0"/>
              </a:rPr>
              <a:t>File progress plan:</a:t>
            </a:r>
          </a:p>
          <a:p>
            <a:pPr algn="ctr"/>
            <a:r>
              <a:rPr lang="en-CA" sz="4400" dirty="0" smtClean="0">
                <a:latin typeface="Franklin Gothic Book" panose="020B0503020102020204" pitchFamily="34" charset="0"/>
              </a:rPr>
              <a:t>Book the next meeting</a:t>
            </a:r>
            <a:endParaRPr lang="en-CA" sz="4400" dirty="0">
              <a:latin typeface="Franklin Gothic Book" panose="020B05030201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03" t="21040" r="5546" b="12796"/>
          <a:stretch/>
        </p:blipFill>
        <p:spPr bwMode="auto">
          <a:xfrm>
            <a:off x="3373016" y="1916376"/>
            <a:ext cx="5421948" cy="366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324600" y="3633152"/>
            <a:ext cx="1163994" cy="622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V="1">
            <a:off x="3349689" y="3944287"/>
            <a:ext cx="3203511" cy="943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3157477"/>
            <a:ext cx="3352800" cy="1384995"/>
          </a:xfrm>
          <a:prstGeom prst="rect">
            <a:avLst/>
          </a:prstGeom>
          <a:noFill/>
        </p:spPr>
        <p:txBody>
          <a:bodyPr wrap="square" rtlCol="0">
            <a:spAutoFit/>
          </a:bodyPr>
          <a:lstStyle/>
          <a:p>
            <a:r>
              <a:rPr lang="en-CA" sz="2800" dirty="0" smtClean="0"/>
              <a:t>Smith file: </a:t>
            </a:r>
          </a:p>
          <a:p>
            <a:r>
              <a:rPr lang="en-CA" sz="2800" dirty="0" smtClean="0"/>
              <a:t>file progress plan </a:t>
            </a:r>
          </a:p>
          <a:p>
            <a:r>
              <a:rPr lang="en-CA" sz="2800" dirty="0" smtClean="0"/>
              <a:t>update meeting</a:t>
            </a:r>
            <a:endParaRPr lang="en-CA" sz="2800" dirty="0"/>
          </a:p>
        </p:txBody>
      </p:sp>
      <p:sp>
        <p:nvSpPr>
          <p:cNvPr id="10" name="Oval 9"/>
          <p:cNvSpPr/>
          <p:nvPr/>
        </p:nvSpPr>
        <p:spPr>
          <a:xfrm>
            <a:off x="225489" y="2832102"/>
            <a:ext cx="3124200" cy="20357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2270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2261" y="1752600"/>
            <a:ext cx="5422959" cy="449353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pPr algn="ctr"/>
            <a:r>
              <a:rPr lang="en-CA" sz="4400" dirty="0" smtClean="0"/>
              <a:t>TOP 6</a:t>
            </a:r>
          </a:p>
          <a:p>
            <a:pPr algn="ctr"/>
            <a:endParaRPr lang="en-CA" sz="4400" dirty="0" smtClean="0"/>
          </a:p>
          <a:p>
            <a:pPr algn="ctr"/>
            <a:r>
              <a:rPr lang="en-CA" sz="6600" dirty="0" smtClean="0"/>
              <a:t>FREQUENTLY </a:t>
            </a:r>
          </a:p>
          <a:p>
            <a:pPr algn="ctr"/>
            <a:r>
              <a:rPr lang="en-CA" sz="6600" dirty="0" smtClean="0"/>
              <a:t>ASKED </a:t>
            </a:r>
          </a:p>
          <a:p>
            <a:pPr algn="ctr"/>
            <a:r>
              <a:rPr lang="en-CA" sz="6600" dirty="0" smtClean="0"/>
              <a:t>QUESTIONS</a:t>
            </a:r>
            <a:endParaRPr lang="en-CA" sz="6600" dirty="0"/>
          </a:p>
        </p:txBody>
      </p:sp>
    </p:spTree>
    <p:extLst>
      <p:ext uri="{BB962C8B-B14F-4D97-AF65-F5344CB8AC3E}">
        <p14:creationId xmlns:p14="http://schemas.microsoft.com/office/powerpoint/2010/main" val="92571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158482"/>
            <a:ext cx="8229600" cy="3416320"/>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CA" sz="3600" b="1" dirty="0"/>
              <a:t>The main action is administratively dismissed under Rule 48. </a:t>
            </a:r>
            <a:endParaRPr lang="en-CA" sz="3600" b="1" dirty="0" smtClean="0"/>
          </a:p>
          <a:p>
            <a:endParaRPr lang="en-CA" sz="3600" b="1" dirty="0"/>
          </a:p>
          <a:p>
            <a:r>
              <a:rPr lang="en-CA" sz="3600" b="1" dirty="0" smtClean="0"/>
              <a:t>What </a:t>
            </a:r>
            <a:r>
              <a:rPr lang="en-CA" sz="3600" b="1" dirty="0"/>
              <a:t>happens to related</a:t>
            </a:r>
          </a:p>
          <a:p>
            <a:r>
              <a:rPr lang="en-CA" sz="3600" b="1" dirty="0"/>
              <a:t>counterclaims, </a:t>
            </a:r>
            <a:r>
              <a:rPr lang="en-CA" sz="3600" b="1" dirty="0" err="1"/>
              <a:t>crossclaims</a:t>
            </a:r>
            <a:r>
              <a:rPr lang="en-CA" sz="3600" b="1" dirty="0"/>
              <a:t> and third party claims?</a:t>
            </a:r>
            <a:endParaRPr lang="en-CA" sz="3600" dirty="0"/>
          </a:p>
        </p:txBody>
      </p:sp>
    </p:spTree>
    <p:extLst>
      <p:ext uri="{BB962C8B-B14F-4D97-AF65-F5344CB8AC3E}">
        <p14:creationId xmlns:p14="http://schemas.microsoft.com/office/powerpoint/2010/main" val="527878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995" y="2286000"/>
            <a:ext cx="8229600" cy="4031873"/>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CA" sz="3200" b="1" dirty="0" smtClean="0"/>
              <a:t>My case is approaching the Rule 48 dismissal date and I have not set the matter down for trial. I have consent of all parties to a new dismissal date. </a:t>
            </a:r>
          </a:p>
          <a:p>
            <a:endParaRPr lang="en-CA" sz="3200" b="1" dirty="0"/>
          </a:p>
          <a:p>
            <a:r>
              <a:rPr lang="en-CA" sz="3200" b="1" dirty="0" smtClean="0"/>
              <a:t>Can I simply file a new timetable with the registrar or must I bring a motion for a status hearing?</a:t>
            </a:r>
            <a:endParaRPr lang="en-CA" sz="3200" dirty="0"/>
          </a:p>
        </p:txBody>
      </p:sp>
    </p:spTree>
    <p:extLst>
      <p:ext uri="{BB962C8B-B14F-4D97-AF65-F5344CB8AC3E}">
        <p14:creationId xmlns:p14="http://schemas.microsoft.com/office/powerpoint/2010/main" val="3463958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Old Rule 48 (2010-2014)</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Action may be dismissed </a:t>
            </a:r>
            <a:r>
              <a:rPr lang="en-CA" b="1" dirty="0" smtClean="0"/>
              <a:t>2 years after Statement of Defence filed</a:t>
            </a:r>
            <a:endParaRPr lang="en-CA" b="1" dirty="0"/>
          </a:p>
          <a:p>
            <a:r>
              <a:rPr lang="en-CA" dirty="0" smtClean="0"/>
              <a:t>Action may be dismissed where </a:t>
            </a:r>
            <a:r>
              <a:rPr lang="en-CA" b="1" dirty="0" smtClean="0"/>
              <a:t>Statement of Defence not filed within 180 days of claim</a:t>
            </a:r>
            <a:endParaRPr lang="en-CA" b="1" dirty="0"/>
          </a:p>
          <a:p>
            <a:r>
              <a:rPr lang="en-CA" b="1" dirty="0" smtClean="0"/>
              <a:t>Notices sent for status hearings </a:t>
            </a:r>
            <a:r>
              <a:rPr lang="en-CA" dirty="0" smtClean="0"/>
              <a:t>prior to dismissal – opportunity to make it right</a:t>
            </a:r>
          </a:p>
          <a:p>
            <a:r>
              <a:rPr lang="en-CA" dirty="0" smtClean="0"/>
              <a:t>Lots of people unhappy with old rule</a:t>
            </a:r>
          </a:p>
          <a:p>
            <a:pPr lvl="1"/>
            <a:r>
              <a:rPr lang="en-CA" dirty="0" smtClean="0"/>
              <a:t>Not practical to deal with tens of thousands of dormant matters</a:t>
            </a:r>
          </a:p>
          <a:p>
            <a:pPr lvl="1"/>
            <a:r>
              <a:rPr lang="en-CA" dirty="0" smtClean="0"/>
              <a:t>Very expensive for L</a:t>
            </a:r>
            <a:r>
              <a:rPr lang="en-CA" sz="2000" dirty="0" smtClean="0"/>
              <a:t>AW</a:t>
            </a:r>
            <a:r>
              <a:rPr lang="en-CA" dirty="0" smtClean="0"/>
              <a:t>PRO…</a:t>
            </a:r>
          </a:p>
        </p:txBody>
      </p:sp>
    </p:spTree>
    <p:extLst>
      <p:ext uri="{BB962C8B-B14F-4D97-AF65-F5344CB8AC3E}">
        <p14:creationId xmlns:p14="http://schemas.microsoft.com/office/powerpoint/2010/main" val="4135356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224" y="2895600"/>
            <a:ext cx="8229600" cy="1754326"/>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CA" sz="3600" b="1" dirty="0"/>
              <a:t>What are the cost consequences when an action </a:t>
            </a:r>
            <a:r>
              <a:rPr lang="en-CA" sz="3600" b="1" dirty="0" smtClean="0"/>
              <a:t>is administratively </a:t>
            </a:r>
            <a:r>
              <a:rPr lang="en-CA" sz="3600" b="1" dirty="0"/>
              <a:t>dismissed under Rule 48?</a:t>
            </a:r>
            <a:endParaRPr lang="en-CA" sz="3600" dirty="0"/>
          </a:p>
        </p:txBody>
      </p:sp>
    </p:spTree>
    <p:extLst>
      <p:ext uri="{BB962C8B-B14F-4D97-AF65-F5344CB8AC3E}">
        <p14:creationId xmlns:p14="http://schemas.microsoft.com/office/powerpoint/2010/main" val="2624632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6" y="1905000"/>
            <a:ext cx="8229600" cy="4524315"/>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CA" sz="3600" b="1" dirty="0"/>
              <a:t>I have a court order setting a date by which I have to set the matter down for trial. </a:t>
            </a:r>
            <a:endParaRPr lang="en-CA" sz="3600" b="1" dirty="0" smtClean="0"/>
          </a:p>
          <a:p>
            <a:endParaRPr lang="en-CA" sz="3600" b="1" dirty="0"/>
          </a:p>
          <a:p>
            <a:r>
              <a:rPr lang="en-CA" sz="3600" b="1" dirty="0" smtClean="0"/>
              <a:t>Which dismissal </a:t>
            </a:r>
            <a:r>
              <a:rPr lang="en-CA" sz="3600" b="1" dirty="0"/>
              <a:t>date applies to my case, the 5-year dismissal date under Rule 48, or the date set</a:t>
            </a:r>
          </a:p>
          <a:p>
            <a:r>
              <a:rPr lang="en-CA" sz="3600" b="1" dirty="0"/>
              <a:t>by the court order?</a:t>
            </a:r>
            <a:endParaRPr lang="en-CA" sz="3600" dirty="0"/>
          </a:p>
        </p:txBody>
      </p:sp>
    </p:spTree>
    <p:extLst>
      <p:ext uri="{BB962C8B-B14F-4D97-AF65-F5344CB8AC3E}">
        <p14:creationId xmlns:p14="http://schemas.microsoft.com/office/powerpoint/2010/main" val="4081837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05000"/>
            <a:ext cx="8229600" cy="4524315"/>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CA" sz="3600" b="1" dirty="0"/>
              <a:t>I have settled a case which has not been set down for trial. </a:t>
            </a:r>
            <a:endParaRPr lang="en-CA" sz="3600" b="1" dirty="0" smtClean="0"/>
          </a:p>
          <a:p>
            <a:endParaRPr lang="en-CA" sz="3600" b="1" dirty="0"/>
          </a:p>
          <a:p>
            <a:r>
              <a:rPr lang="en-CA" sz="3600" b="1" dirty="0" smtClean="0"/>
              <a:t>Should </a:t>
            </a:r>
            <a:r>
              <a:rPr lang="en-CA" sz="3600" b="1" dirty="0"/>
              <a:t>one of the parties </a:t>
            </a:r>
            <a:r>
              <a:rPr lang="en-CA" sz="3600" b="1" dirty="0" smtClean="0"/>
              <a:t>bring a </a:t>
            </a:r>
            <a:r>
              <a:rPr lang="en-CA" sz="3600" b="1" dirty="0"/>
              <a:t>motion to dismiss the action, or can we wait for the case to be </a:t>
            </a:r>
            <a:r>
              <a:rPr lang="en-CA" sz="3600" b="1" dirty="0" smtClean="0"/>
              <a:t>administratively dismissed under </a:t>
            </a:r>
            <a:r>
              <a:rPr lang="en-CA" sz="3600" b="1" dirty="0"/>
              <a:t>Rule 48.14?</a:t>
            </a:r>
            <a:endParaRPr lang="en-CA" sz="3600" dirty="0"/>
          </a:p>
        </p:txBody>
      </p:sp>
    </p:spTree>
    <p:extLst>
      <p:ext uri="{BB962C8B-B14F-4D97-AF65-F5344CB8AC3E}">
        <p14:creationId xmlns:p14="http://schemas.microsoft.com/office/powerpoint/2010/main" val="1672379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895600"/>
            <a:ext cx="8229600" cy="1200329"/>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n-CA" sz="3600" b="1" dirty="0"/>
              <a:t>Does Rule 48 apply to a family law action?</a:t>
            </a:r>
            <a:endParaRPr lang="en-CA" sz="3600" dirty="0"/>
          </a:p>
        </p:txBody>
      </p:sp>
    </p:spTree>
    <p:extLst>
      <p:ext uri="{BB962C8B-B14F-4D97-AF65-F5344CB8AC3E}">
        <p14:creationId xmlns:p14="http://schemas.microsoft.com/office/powerpoint/2010/main" val="1269599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CA" dirty="0" smtClean="0"/>
              <a:t>Your marching orders</a:t>
            </a:r>
            <a:endParaRPr lang="en-CA" dirty="0"/>
          </a:p>
        </p:txBody>
      </p:sp>
      <p:sp>
        <p:nvSpPr>
          <p:cNvPr id="3" name="Content Placeholder 2"/>
          <p:cNvSpPr>
            <a:spLocks noGrp="1"/>
          </p:cNvSpPr>
          <p:nvPr>
            <p:ph idx="1"/>
          </p:nvPr>
        </p:nvSpPr>
        <p:spPr>
          <a:xfrm>
            <a:off x="457200" y="1798637"/>
            <a:ext cx="8229600" cy="4525963"/>
          </a:xfrm>
        </p:spPr>
        <p:txBody>
          <a:bodyPr>
            <a:normAutofit/>
          </a:bodyPr>
          <a:lstStyle/>
          <a:p>
            <a:r>
              <a:rPr lang="en-CA" dirty="0" smtClean="0"/>
              <a:t>Learn new Rule 48</a:t>
            </a:r>
          </a:p>
          <a:p>
            <a:r>
              <a:rPr lang="en-CA" dirty="0" smtClean="0"/>
              <a:t>Update </a:t>
            </a:r>
            <a:r>
              <a:rPr lang="en-CA" dirty="0"/>
              <a:t>tickler systems </a:t>
            </a:r>
            <a:endParaRPr lang="en-CA" dirty="0" smtClean="0"/>
          </a:p>
          <a:p>
            <a:r>
              <a:rPr lang="en-CA" dirty="0" smtClean="0"/>
              <a:t>Move your files along!!!</a:t>
            </a:r>
          </a:p>
          <a:p>
            <a:r>
              <a:rPr lang="en-CA" dirty="0" smtClean="0"/>
              <a:t>Use the Rule 48 Transition Toolkit</a:t>
            </a:r>
          </a:p>
          <a:p>
            <a:r>
              <a:rPr lang="en-CA" smtClean="0"/>
              <a:t>Contact L</a:t>
            </a:r>
            <a:r>
              <a:rPr lang="en-CA" sz="2400" smtClean="0"/>
              <a:t>AW</a:t>
            </a:r>
            <a:r>
              <a:rPr lang="en-CA" smtClean="0"/>
              <a:t>PRO </a:t>
            </a:r>
            <a:r>
              <a:rPr lang="en-CA" dirty="0" smtClean="0"/>
              <a:t>immediately if you think there might be a claim</a:t>
            </a:r>
          </a:p>
        </p:txBody>
      </p:sp>
    </p:spTree>
    <p:extLst>
      <p:ext uri="{BB962C8B-B14F-4D97-AF65-F5344CB8AC3E}">
        <p14:creationId xmlns:p14="http://schemas.microsoft.com/office/powerpoint/2010/main" val="3050350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CA" dirty="0" smtClean="0">
                <a:solidFill>
                  <a:schemeClr val="tx1"/>
                </a:solidFill>
              </a:rPr>
              <a:t>Watch for more </a:t>
            </a:r>
            <a:r>
              <a:rPr lang="en-CA" dirty="0">
                <a:solidFill>
                  <a:schemeClr val="tx1"/>
                </a:solidFill>
              </a:rPr>
              <a:t>info:</a:t>
            </a:r>
            <a:endParaRPr lang="en-CA" dirty="0" smtClean="0"/>
          </a:p>
        </p:txBody>
      </p:sp>
      <p:pic>
        <p:nvPicPr>
          <p:cNvPr id="1072132" name="Picture 4" descr="Practice Pro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85" y="3018135"/>
            <a:ext cx="1904005" cy="89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133" name="Picture 5" descr="T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25502"/>
            <a:ext cx="2103120" cy="5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134" name="Picture 6" descr="LawPR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17292"/>
            <a:ext cx="272488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xcess LOGO col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4022" y="3150393"/>
            <a:ext cx="1410354" cy="741419"/>
          </a:xfrm>
          <a:prstGeom prst="rect">
            <a:avLst/>
          </a:prstGeom>
          <a:noFill/>
          <a:extLst>
            <a:ext uri="{909E8E84-426E-40DD-AFC4-6F175D3DCCD1}">
              <a14:hiddenFill xmlns:a14="http://schemas.microsoft.com/office/drawing/2010/main">
                <a:solidFill>
                  <a:srgbClr val="FFFFFF"/>
                </a:solidFill>
              </a14:hiddenFill>
            </a:ext>
          </a:extLst>
        </p:spPr>
      </p:pic>
      <p:pic>
        <p:nvPicPr>
          <p:cNvPr id="8" name="rg_hi" descr="http://t2.gstatic.com/images?q=tbn:ANd9GcRDD9ZEyICnnMUqwkhcZqwC0HoGeRV7AIpMgyhlxfUrlzSAMeCn">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4189" y="5241376"/>
            <a:ext cx="785874" cy="738664"/>
          </a:xfrm>
          <a:prstGeom prst="rect">
            <a:avLst/>
          </a:prstGeom>
          <a:noFill/>
          <a:ln>
            <a:noFill/>
          </a:ln>
        </p:spPr>
      </p:pic>
      <p:pic>
        <p:nvPicPr>
          <p:cNvPr id="9" name="Picture 8" descr="C:\Users\carusov\Local Settings\Temporary Internet Files\Content.Word\images[10].jpg"/>
          <p:cNvPicPr/>
          <p:nvPr/>
        </p:nvPicPr>
        <p:blipFill>
          <a:blip r:embed="rId9">
            <a:extLst>
              <a:ext uri="{28A0092B-C50C-407E-A947-70E740481C1C}">
                <a14:useLocalDpi xmlns:a14="http://schemas.microsoft.com/office/drawing/2010/main" val="0"/>
              </a:ext>
            </a:extLst>
          </a:blip>
          <a:srcRect/>
          <a:stretch>
            <a:fillRect/>
          </a:stretch>
        </p:blipFill>
        <p:spPr bwMode="auto">
          <a:xfrm>
            <a:off x="350520" y="5329737"/>
            <a:ext cx="785874" cy="710705"/>
          </a:xfrm>
          <a:prstGeom prst="rect">
            <a:avLst/>
          </a:prstGeom>
          <a:noFill/>
          <a:ln>
            <a:noFill/>
          </a:ln>
        </p:spPr>
      </p:pic>
      <p:pic>
        <p:nvPicPr>
          <p:cNvPr id="10" name="Picture 9" descr="C:\Users\carusov\Local Settings\Temporary Internet Files\Content.Word\twitter-bird-white-on-blue[1].png"/>
          <p:cNvPicPr/>
          <p:nvPr/>
        </p:nvPicPr>
        <p:blipFill>
          <a:blip r:embed="rId10">
            <a:extLst>
              <a:ext uri="{28A0092B-C50C-407E-A947-70E740481C1C}">
                <a14:useLocalDpi xmlns:a14="http://schemas.microsoft.com/office/drawing/2010/main" val="0"/>
              </a:ext>
            </a:extLst>
          </a:blip>
          <a:srcRect/>
          <a:stretch>
            <a:fillRect/>
          </a:stretch>
        </p:blipFill>
        <p:spPr bwMode="auto">
          <a:xfrm>
            <a:off x="3834163" y="5206414"/>
            <a:ext cx="785874" cy="748053"/>
          </a:xfrm>
          <a:prstGeom prst="rect">
            <a:avLst/>
          </a:prstGeom>
          <a:noFill/>
          <a:ln>
            <a:noFill/>
          </a:ln>
        </p:spPr>
      </p:pic>
      <p:sp>
        <p:nvSpPr>
          <p:cNvPr id="2" name="TextBox 1"/>
          <p:cNvSpPr txBox="1"/>
          <p:nvPr/>
        </p:nvSpPr>
        <p:spPr>
          <a:xfrm>
            <a:off x="1203315" y="5409500"/>
            <a:ext cx="2612831" cy="523220"/>
          </a:xfrm>
          <a:prstGeom prst="rect">
            <a:avLst/>
          </a:prstGeom>
          <a:noFill/>
        </p:spPr>
        <p:txBody>
          <a:bodyPr wrap="none" rtlCol="0">
            <a:spAutoFit/>
          </a:bodyPr>
          <a:lstStyle/>
          <a:p>
            <a:r>
              <a:rPr lang="en-CA" sz="1400" smtClean="0"/>
              <a:t>L</a:t>
            </a:r>
            <a:r>
              <a:rPr lang="en-CA" sz="1100" smtClean="0"/>
              <a:t>AW</a:t>
            </a:r>
            <a:r>
              <a:rPr lang="en-CA" sz="1400" smtClean="0"/>
              <a:t>PRO</a:t>
            </a:r>
            <a:endParaRPr lang="en-CA" sz="1400" dirty="0" smtClean="0"/>
          </a:p>
          <a:p>
            <a:r>
              <a:rPr lang="en-CA" sz="1400" dirty="0" err="1" smtClean="0"/>
              <a:t>TitlePLUS</a:t>
            </a:r>
            <a:r>
              <a:rPr lang="en-CA" sz="1400" dirty="0" smtClean="0"/>
              <a:t> Home Buying Guide</a:t>
            </a:r>
            <a:endParaRPr lang="en-CA" sz="1400" dirty="0"/>
          </a:p>
        </p:txBody>
      </p:sp>
      <p:sp>
        <p:nvSpPr>
          <p:cNvPr id="3" name="TextBox 2"/>
          <p:cNvSpPr txBox="1"/>
          <p:nvPr/>
        </p:nvSpPr>
        <p:spPr>
          <a:xfrm>
            <a:off x="4681452" y="5215803"/>
            <a:ext cx="1531510" cy="738664"/>
          </a:xfrm>
          <a:prstGeom prst="rect">
            <a:avLst/>
          </a:prstGeom>
          <a:noFill/>
        </p:spPr>
        <p:txBody>
          <a:bodyPr wrap="none" rtlCol="0">
            <a:spAutoFit/>
          </a:bodyPr>
          <a:lstStyle/>
          <a:p>
            <a:r>
              <a:rPr lang="en-CA" sz="1400" dirty="0" smtClean="0"/>
              <a:t>@</a:t>
            </a:r>
            <a:r>
              <a:rPr lang="en-CA" sz="1400" dirty="0" err="1" smtClean="0"/>
              <a:t>lawpro</a:t>
            </a:r>
            <a:endParaRPr lang="en-CA" sz="1400" dirty="0" smtClean="0"/>
          </a:p>
          <a:p>
            <a:r>
              <a:rPr lang="en-CA" sz="1400" dirty="0" smtClean="0"/>
              <a:t>@</a:t>
            </a:r>
            <a:r>
              <a:rPr lang="en-CA" sz="1400" dirty="0" err="1" smtClean="0"/>
              <a:t>practicepro</a:t>
            </a:r>
            <a:endParaRPr lang="en-CA" sz="1400" dirty="0" smtClean="0"/>
          </a:p>
          <a:p>
            <a:r>
              <a:rPr lang="en-CA" sz="1400" dirty="0" smtClean="0"/>
              <a:t>@</a:t>
            </a:r>
            <a:r>
              <a:rPr lang="en-CA" sz="1400" dirty="0" err="1" smtClean="0"/>
              <a:t>titlepluscanada</a:t>
            </a:r>
            <a:endParaRPr lang="en-CA" sz="1400" dirty="0"/>
          </a:p>
        </p:txBody>
      </p:sp>
      <p:sp>
        <p:nvSpPr>
          <p:cNvPr id="4" name="TextBox 3"/>
          <p:cNvSpPr txBox="1"/>
          <p:nvPr/>
        </p:nvSpPr>
        <p:spPr>
          <a:xfrm>
            <a:off x="7242935" y="5329737"/>
            <a:ext cx="1228606" cy="523220"/>
          </a:xfrm>
          <a:prstGeom prst="rect">
            <a:avLst/>
          </a:prstGeom>
          <a:noFill/>
        </p:spPr>
        <p:txBody>
          <a:bodyPr wrap="none" rtlCol="0">
            <a:spAutoFit/>
          </a:bodyPr>
          <a:lstStyle/>
          <a:p>
            <a:r>
              <a:rPr lang="en-CA" sz="1400" smtClean="0"/>
              <a:t>L</a:t>
            </a:r>
            <a:r>
              <a:rPr lang="en-CA" sz="1100" smtClean="0"/>
              <a:t>AW</a:t>
            </a:r>
            <a:r>
              <a:rPr lang="en-CA" sz="1400" smtClean="0"/>
              <a:t>PRO</a:t>
            </a:r>
            <a:endParaRPr lang="en-CA" sz="1400" dirty="0" smtClean="0"/>
          </a:p>
          <a:p>
            <a:r>
              <a:rPr lang="en-CA" sz="1400" smtClean="0"/>
              <a:t>L</a:t>
            </a:r>
            <a:r>
              <a:rPr lang="en-CA" sz="1100" smtClean="0"/>
              <a:t>AW</a:t>
            </a:r>
            <a:r>
              <a:rPr lang="en-CA" sz="1400" smtClean="0"/>
              <a:t>PRO </a:t>
            </a:r>
            <a:r>
              <a:rPr lang="en-CA" sz="1400" dirty="0" smtClean="0"/>
              <a:t>staff</a:t>
            </a:r>
            <a:endParaRPr lang="en-CA" sz="1400" dirty="0"/>
          </a:p>
        </p:txBody>
      </p:sp>
      <p:sp>
        <p:nvSpPr>
          <p:cNvPr id="5" name="TextBox 4"/>
          <p:cNvSpPr txBox="1"/>
          <p:nvPr/>
        </p:nvSpPr>
        <p:spPr>
          <a:xfrm>
            <a:off x="3982171" y="2297668"/>
            <a:ext cx="1161344" cy="369332"/>
          </a:xfrm>
          <a:prstGeom prst="rect">
            <a:avLst/>
          </a:prstGeom>
          <a:noFill/>
        </p:spPr>
        <p:txBody>
          <a:bodyPr wrap="none" rtlCol="0">
            <a:spAutoFit/>
          </a:bodyPr>
          <a:lstStyle/>
          <a:p>
            <a:r>
              <a:rPr lang="en-CA" dirty="0"/>
              <a:t>l</a:t>
            </a:r>
            <a:r>
              <a:rPr lang="en-CA" dirty="0" smtClean="0"/>
              <a:t>awpro.ca</a:t>
            </a:r>
            <a:endParaRPr lang="en-CA" dirty="0"/>
          </a:p>
        </p:txBody>
      </p:sp>
      <p:sp>
        <p:nvSpPr>
          <p:cNvPr id="15" name="TextBox 14"/>
          <p:cNvSpPr txBox="1"/>
          <p:nvPr/>
        </p:nvSpPr>
        <p:spPr>
          <a:xfrm>
            <a:off x="838200" y="3897868"/>
            <a:ext cx="1267365" cy="369332"/>
          </a:xfrm>
          <a:prstGeom prst="rect">
            <a:avLst/>
          </a:prstGeom>
          <a:noFill/>
        </p:spPr>
        <p:txBody>
          <a:bodyPr wrap="square" rtlCol="0">
            <a:spAutoFit/>
          </a:bodyPr>
          <a:lstStyle/>
          <a:p>
            <a:r>
              <a:rPr lang="en-CA" dirty="0" smtClean="0"/>
              <a:t>titleplus.ca</a:t>
            </a:r>
            <a:endParaRPr lang="en-CA" dirty="0"/>
          </a:p>
        </p:txBody>
      </p:sp>
      <p:sp>
        <p:nvSpPr>
          <p:cNvPr id="16" name="TextBox 15"/>
          <p:cNvSpPr txBox="1"/>
          <p:nvPr/>
        </p:nvSpPr>
        <p:spPr>
          <a:xfrm>
            <a:off x="3657600" y="3862042"/>
            <a:ext cx="1977637" cy="369332"/>
          </a:xfrm>
          <a:prstGeom prst="rect">
            <a:avLst/>
          </a:prstGeom>
          <a:noFill/>
        </p:spPr>
        <p:txBody>
          <a:bodyPr wrap="square" rtlCol="0">
            <a:spAutoFit/>
          </a:bodyPr>
          <a:lstStyle/>
          <a:p>
            <a:r>
              <a:rPr lang="en-CA" dirty="0" smtClean="0"/>
              <a:t>lawpro.ca/excess</a:t>
            </a:r>
            <a:endParaRPr lang="en-CA" dirty="0"/>
          </a:p>
        </p:txBody>
      </p:sp>
      <p:sp>
        <p:nvSpPr>
          <p:cNvPr id="17" name="TextBox 16"/>
          <p:cNvSpPr txBox="1"/>
          <p:nvPr/>
        </p:nvSpPr>
        <p:spPr>
          <a:xfrm>
            <a:off x="6529516" y="3821668"/>
            <a:ext cx="1700083" cy="369332"/>
          </a:xfrm>
          <a:prstGeom prst="rect">
            <a:avLst/>
          </a:prstGeom>
          <a:noFill/>
        </p:spPr>
        <p:txBody>
          <a:bodyPr wrap="square" rtlCol="0">
            <a:spAutoFit/>
          </a:bodyPr>
          <a:lstStyle/>
          <a:p>
            <a:r>
              <a:rPr lang="en-CA" dirty="0" smtClean="0"/>
              <a:t>practicepro.ca</a:t>
            </a:r>
            <a:endParaRPr lang="en-CA" dirty="0"/>
          </a:p>
        </p:txBody>
      </p:sp>
    </p:spTree>
    <p:extLst>
      <p:ext uri="{BB962C8B-B14F-4D97-AF65-F5344CB8AC3E}">
        <p14:creationId xmlns:p14="http://schemas.microsoft.com/office/powerpoint/2010/main" val="12768268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371600"/>
            <a:ext cx="8229600" cy="1143000"/>
          </a:xfrm>
        </p:spPr>
        <p:txBody>
          <a:bodyPr/>
          <a:lstStyle/>
          <a:p>
            <a:pPr eaLnBrk="1" hangingPunct="1"/>
            <a:r>
              <a:rPr lang="en-CA" dirty="0" smtClean="0"/>
              <a:t>For more information on Rule 48-related claims and risk management contact</a:t>
            </a:r>
            <a:br>
              <a:rPr lang="en-CA" dirty="0" smtClean="0"/>
            </a:br>
            <a:endParaRPr lang="en-CA" dirty="0" smtClean="0"/>
          </a:p>
        </p:txBody>
      </p:sp>
      <p:sp>
        <p:nvSpPr>
          <p:cNvPr id="130051" name="Rectangle 3"/>
          <p:cNvSpPr>
            <a:spLocks noGrp="1" noChangeArrowheads="1"/>
          </p:cNvSpPr>
          <p:nvPr>
            <p:ph type="body" idx="1"/>
          </p:nvPr>
        </p:nvSpPr>
        <p:spPr>
          <a:xfrm>
            <a:off x="457200" y="1219200"/>
            <a:ext cx="8382000" cy="4283075"/>
          </a:xfrm>
        </p:spPr>
        <p:txBody>
          <a:bodyPr/>
          <a:lstStyle/>
          <a:p>
            <a:pPr eaLnBrk="1" hangingPunct="1">
              <a:lnSpc>
                <a:spcPct val="80000"/>
              </a:lnSpc>
              <a:buFontTx/>
              <a:buNone/>
              <a:defRPr/>
            </a:pPr>
            <a:endParaRPr lang="en-CA" sz="2400" dirty="0" smtClean="0"/>
          </a:p>
          <a:p>
            <a:pPr eaLnBrk="1" hangingPunct="1">
              <a:lnSpc>
                <a:spcPct val="80000"/>
              </a:lnSpc>
              <a:buFontTx/>
              <a:buNone/>
              <a:defRPr/>
            </a:pPr>
            <a:endParaRPr lang="en-CA" sz="2400" dirty="0"/>
          </a:p>
          <a:p>
            <a:pPr eaLnBrk="1" hangingPunct="1">
              <a:lnSpc>
                <a:spcPct val="80000"/>
              </a:lnSpc>
              <a:buFontTx/>
              <a:buNone/>
              <a:defRPr/>
            </a:pPr>
            <a:endParaRPr lang="en-CA" sz="2400" dirty="0" smtClean="0"/>
          </a:p>
          <a:p>
            <a:pPr eaLnBrk="1" hangingPunct="1">
              <a:lnSpc>
                <a:spcPct val="80000"/>
              </a:lnSpc>
              <a:buFontTx/>
              <a:buNone/>
              <a:defRPr/>
            </a:pPr>
            <a:endParaRPr lang="en-CA" sz="2400" dirty="0"/>
          </a:p>
          <a:p>
            <a:pPr eaLnBrk="1" hangingPunct="1">
              <a:lnSpc>
                <a:spcPct val="80000"/>
              </a:lnSpc>
              <a:buFontTx/>
              <a:buNone/>
              <a:defRPr/>
            </a:pPr>
            <a:endParaRPr lang="en-CA" sz="2400" dirty="0" smtClean="0"/>
          </a:p>
          <a:p>
            <a:pPr eaLnBrk="1" hangingPunct="1">
              <a:lnSpc>
                <a:spcPct val="80000"/>
              </a:lnSpc>
              <a:buFontTx/>
              <a:buNone/>
              <a:defRPr/>
            </a:pPr>
            <a:endParaRPr lang="en-CA" sz="2400" dirty="0"/>
          </a:p>
          <a:p>
            <a:pPr eaLnBrk="1" hangingPunct="1">
              <a:lnSpc>
                <a:spcPct val="80000"/>
              </a:lnSpc>
              <a:buFontTx/>
              <a:buNone/>
              <a:defRPr/>
            </a:pPr>
            <a:r>
              <a:rPr lang="en-CA" sz="2400" dirty="0" smtClean="0"/>
              <a:t>Dan Pinnington</a:t>
            </a:r>
          </a:p>
          <a:p>
            <a:pPr eaLnBrk="1" hangingPunct="1">
              <a:lnSpc>
                <a:spcPct val="80000"/>
              </a:lnSpc>
              <a:buFontTx/>
              <a:buNone/>
              <a:defRPr/>
            </a:pPr>
            <a:r>
              <a:rPr lang="en-CA" sz="2400" dirty="0" smtClean="0"/>
              <a:t>Vice President, Claims Prevention &amp; Stakeholder Relations</a:t>
            </a:r>
          </a:p>
          <a:p>
            <a:pPr eaLnBrk="1" hangingPunct="1">
              <a:lnSpc>
                <a:spcPct val="80000"/>
              </a:lnSpc>
              <a:buFontTx/>
              <a:buNone/>
              <a:defRPr/>
            </a:pPr>
            <a:r>
              <a:rPr lang="en-CA" sz="2400" smtClean="0"/>
              <a:t>L</a:t>
            </a:r>
            <a:r>
              <a:rPr lang="en-CA" sz="1800" smtClean="0"/>
              <a:t>AW</a:t>
            </a:r>
            <a:r>
              <a:rPr lang="en-CA" sz="2400" smtClean="0"/>
              <a:t>PRO, </a:t>
            </a:r>
            <a:r>
              <a:rPr lang="en-CA" sz="2400" dirty="0" smtClean="0"/>
              <a:t>Toronto, Ontario</a:t>
            </a:r>
          </a:p>
          <a:p>
            <a:pPr eaLnBrk="1" hangingPunct="1">
              <a:lnSpc>
                <a:spcPct val="80000"/>
              </a:lnSpc>
              <a:buFontTx/>
              <a:buNone/>
              <a:defRPr/>
            </a:pPr>
            <a:r>
              <a:rPr lang="en-CA" sz="2400" dirty="0" smtClean="0"/>
              <a:t>(416) 598-5863 or 1-800-410-1013</a:t>
            </a:r>
          </a:p>
          <a:p>
            <a:pPr eaLnBrk="1" hangingPunct="1">
              <a:lnSpc>
                <a:spcPct val="80000"/>
              </a:lnSpc>
              <a:buFontTx/>
              <a:buNone/>
              <a:defRPr/>
            </a:pPr>
            <a:r>
              <a:rPr lang="en-CA" sz="2400" dirty="0" smtClean="0"/>
              <a:t>dan.pinnington@lawpro.ca</a:t>
            </a:r>
          </a:p>
          <a:p>
            <a:pPr eaLnBrk="1" hangingPunct="1">
              <a:lnSpc>
                <a:spcPct val="80000"/>
              </a:lnSpc>
              <a:buFontTx/>
              <a:buNone/>
              <a:defRPr/>
            </a:pPr>
            <a:endParaRPr lang="en-CA" sz="1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8915"/>
            <a:ext cx="4533842" cy="1143000"/>
          </a:xfrm>
        </p:spPr>
        <p:txBody>
          <a:bodyPr/>
          <a:lstStyle/>
          <a:p>
            <a:pPr algn="l"/>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Cost of old</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Rule 48 claims</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4267200" y="478750"/>
            <a:ext cx="4644221" cy="923330"/>
          </a:xfrm>
          <a:prstGeom prst="rect">
            <a:avLst/>
          </a:prstGeom>
          <a:noFill/>
        </p:spPr>
        <p:txBody>
          <a:bodyPr wrap="none" lIns="91440" tIns="45720" rIns="91440" bIns="45720">
            <a:spAutoFit/>
          </a:bodyPr>
          <a:lstStyle/>
          <a:p>
            <a:pPr algn="ctr"/>
            <a:r>
              <a:rPr lang="en-US" sz="5400" b="1" cap="none" spc="0" smtClean="0">
                <a:ln w="12700">
                  <a:solidFill>
                    <a:schemeClr val="tx1"/>
                  </a:solidFill>
                  <a:prstDash val="solid"/>
                </a:ln>
                <a:solidFill>
                  <a:srgbClr val="C00000"/>
                </a:solidFill>
                <a:effectLst>
                  <a:outerShdw blurRad="41275" dist="20320" dir="1800000" algn="tl" rotWithShape="0">
                    <a:srgbClr val="000000">
                      <a:alpha val="40000"/>
                    </a:srgbClr>
                  </a:outerShdw>
                </a:effectLst>
              </a:rPr>
              <a:t>$11+ </a:t>
            </a:r>
            <a:r>
              <a:rPr lang="en-US" sz="5400" b="1" cap="none" spc="0" dirty="0" smtClean="0">
                <a:ln w="12700">
                  <a:solidFill>
                    <a:schemeClr val="tx1"/>
                  </a:solidFill>
                  <a:prstDash val="solid"/>
                </a:ln>
                <a:solidFill>
                  <a:srgbClr val="C00000"/>
                </a:solidFill>
                <a:effectLst>
                  <a:outerShdw blurRad="41275" dist="20320" dir="1800000" algn="tl" rotWithShape="0">
                    <a:srgbClr val="000000">
                      <a:alpha val="40000"/>
                    </a:srgbClr>
                  </a:outerShdw>
                </a:effectLst>
              </a:rPr>
              <a:t>million</a:t>
            </a:r>
            <a:endParaRPr lang="en-US" sz="5400" b="1" cap="none" spc="0" dirty="0">
              <a:ln w="12700">
                <a:solidFill>
                  <a:schemeClr val="tx1"/>
                </a:solidFill>
                <a:prstDash val="solid"/>
              </a:ln>
              <a:solidFill>
                <a:srgbClr val="C00000"/>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p:txBody>
          <a:bodyPr/>
          <a:lstStyle/>
          <a:p>
            <a:endParaRPr lang="en-CA"/>
          </a:p>
        </p:txBody>
      </p:sp>
      <p:graphicFrame>
        <p:nvGraphicFramePr>
          <p:cNvPr id="6" name="Content Placeholder 3"/>
          <p:cNvGraphicFramePr>
            <a:graphicFrameLocks/>
          </p:cNvGraphicFramePr>
          <p:nvPr>
            <p:extLst>
              <p:ext uri="{D42A27DB-BD31-4B8C-83A1-F6EECF244321}">
                <p14:modId xmlns:p14="http://schemas.microsoft.com/office/powerpoint/2010/main" val="715959569"/>
              </p:ext>
            </p:extLst>
          </p:nvPr>
        </p:nvGraphicFramePr>
        <p:xfrm>
          <a:off x="457200" y="1600200"/>
          <a:ext cx="8229600" cy="5181600"/>
        </p:xfrm>
        <a:graphic>
          <a:graphicData uri="http://schemas.openxmlformats.org/drawingml/2006/table">
            <a:tbl>
              <a:tblPr firstRow="1" bandRow="1">
                <a:tableStyleId>{073A0DAA-6AF3-43AB-8588-CEC1D06C72B9}</a:tableStyleId>
              </a:tblPr>
              <a:tblGrid>
                <a:gridCol w="2743200"/>
                <a:gridCol w="2743200"/>
                <a:gridCol w="2743200"/>
              </a:tblGrid>
              <a:tr h="863600">
                <a:tc>
                  <a:txBody>
                    <a:bodyPr/>
                    <a:lstStyle/>
                    <a:p>
                      <a:pPr algn="ctr"/>
                      <a:r>
                        <a:rPr lang="en-CA" dirty="0" smtClean="0"/>
                        <a:t>Year</a:t>
                      </a:r>
                      <a:endParaRPr lang="en-CA" dirty="0"/>
                    </a:p>
                  </a:txBody>
                  <a:tcPr/>
                </a:tc>
                <a:tc>
                  <a:txBody>
                    <a:bodyPr/>
                    <a:lstStyle/>
                    <a:p>
                      <a:pPr algn="ctr"/>
                      <a:r>
                        <a:rPr lang="en-CA" dirty="0" smtClean="0"/>
                        <a:t>Number</a:t>
                      </a:r>
                      <a:r>
                        <a:rPr lang="en-CA" baseline="0" dirty="0" smtClean="0"/>
                        <a:t> of Claims</a:t>
                      </a:r>
                      <a:endParaRPr lang="en-CA" dirty="0"/>
                    </a:p>
                  </a:txBody>
                  <a:tcPr/>
                </a:tc>
                <a:tc>
                  <a:txBody>
                    <a:bodyPr/>
                    <a:lstStyle/>
                    <a:p>
                      <a:pPr algn="ctr"/>
                      <a:r>
                        <a:rPr lang="en-CA" dirty="0" smtClean="0"/>
                        <a:t>Cost (Incurred)</a:t>
                      </a:r>
                      <a:endParaRPr lang="en-CA" dirty="0"/>
                    </a:p>
                  </a:txBody>
                  <a:tcPr/>
                </a:tc>
              </a:tr>
              <a:tr h="863600">
                <a:tc>
                  <a:txBody>
                    <a:bodyPr/>
                    <a:lstStyle/>
                    <a:p>
                      <a:pPr algn="ctr"/>
                      <a:r>
                        <a:rPr lang="en-CA" sz="2800" dirty="0" smtClean="0"/>
                        <a:t>2012</a:t>
                      </a:r>
                      <a:endParaRPr lang="en-CA" sz="2800" dirty="0"/>
                    </a:p>
                  </a:txBody>
                  <a:tcPr/>
                </a:tc>
                <a:tc>
                  <a:txBody>
                    <a:bodyPr/>
                    <a:lstStyle/>
                    <a:p>
                      <a:pPr algn="ctr"/>
                      <a:r>
                        <a:rPr lang="en-CA" sz="2800" dirty="0" smtClean="0"/>
                        <a:t>194</a:t>
                      </a:r>
                      <a:endParaRPr lang="en-CA" sz="2800" dirty="0"/>
                    </a:p>
                  </a:txBody>
                  <a:tcPr/>
                </a:tc>
                <a:tc>
                  <a:txBody>
                    <a:bodyPr/>
                    <a:lstStyle/>
                    <a:p>
                      <a:pPr algn="ctr"/>
                      <a:r>
                        <a:rPr lang="en-CA" sz="2800" dirty="0" smtClean="0"/>
                        <a:t>$3.7 million</a:t>
                      </a:r>
                      <a:endParaRPr lang="en-CA" sz="2800" dirty="0"/>
                    </a:p>
                  </a:txBody>
                  <a:tcPr/>
                </a:tc>
              </a:tr>
              <a:tr h="863600">
                <a:tc>
                  <a:txBody>
                    <a:bodyPr/>
                    <a:lstStyle/>
                    <a:p>
                      <a:pPr algn="ctr"/>
                      <a:r>
                        <a:rPr lang="en-CA" sz="2800" dirty="0" smtClean="0"/>
                        <a:t>2013</a:t>
                      </a:r>
                      <a:endParaRPr lang="en-CA" sz="2800" dirty="0"/>
                    </a:p>
                  </a:txBody>
                  <a:tcPr/>
                </a:tc>
                <a:tc>
                  <a:txBody>
                    <a:bodyPr/>
                    <a:lstStyle/>
                    <a:p>
                      <a:pPr algn="ctr"/>
                      <a:r>
                        <a:rPr lang="en-CA" sz="2800" dirty="0" smtClean="0"/>
                        <a:t>239</a:t>
                      </a:r>
                      <a:endParaRPr lang="en-CA" sz="2800" dirty="0"/>
                    </a:p>
                  </a:txBody>
                  <a:tcPr/>
                </a:tc>
                <a:tc>
                  <a:txBody>
                    <a:bodyPr/>
                    <a:lstStyle/>
                    <a:p>
                      <a:pPr algn="ctr"/>
                      <a:r>
                        <a:rPr lang="en-CA" sz="2800" dirty="0" smtClean="0"/>
                        <a:t>$2.7 million</a:t>
                      </a:r>
                      <a:endParaRPr lang="en-CA" sz="2800" dirty="0"/>
                    </a:p>
                  </a:txBody>
                  <a:tcPr/>
                </a:tc>
              </a:tr>
              <a:tr h="863600">
                <a:tc>
                  <a:txBody>
                    <a:bodyPr/>
                    <a:lstStyle/>
                    <a:p>
                      <a:pPr algn="ctr"/>
                      <a:r>
                        <a:rPr lang="en-CA" sz="2800" dirty="0" smtClean="0"/>
                        <a:t>2014</a:t>
                      </a:r>
                      <a:endParaRPr lang="en-CA" sz="2800" dirty="0"/>
                    </a:p>
                  </a:txBody>
                  <a:tcPr/>
                </a:tc>
                <a:tc>
                  <a:txBody>
                    <a:bodyPr/>
                    <a:lstStyle/>
                    <a:p>
                      <a:pPr algn="ctr"/>
                      <a:r>
                        <a:rPr lang="en-CA" sz="2800" dirty="0" smtClean="0"/>
                        <a:t>219 </a:t>
                      </a:r>
                    </a:p>
                  </a:txBody>
                  <a:tcPr/>
                </a:tc>
                <a:tc>
                  <a:txBody>
                    <a:bodyPr/>
                    <a:lstStyle/>
                    <a:p>
                      <a:pPr algn="ctr"/>
                      <a:r>
                        <a:rPr lang="en-CA" sz="2800" dirty="0" smtClean="0"/>
                        <a:t>$2.6 million</a:t>
                      </a:r>
                      <a:endParaRPr lang="en-CA" sz="2800" dirty="0"/>
                    </a:p>
                  </a:txBody>
                  <a:tcPr/>
                </a:tc>
              </a:tr>
              <a:tr h="863600">
                <a:tc>
                  <a:txBody>
                    <a:bodyPr/>
                    <a:lstStyle/>
                    <a:p>
                      <a:pPr algn="ctr"/>
                      <a:r>
                        <a:rPr lang="en-CA" sz="2800" dirty="0" smtClean="0"/>
                        <a:t>2015</a:t>
                      </a:r>
                      <a:endParaRPr lang="en-CA" sz="2800" dirty="0"/>
                    </a:p>
                  </a:txBody>
                  <a:tcPr/>
                </a:tc>
                <a:tc>
                  <a:txBody>
                    <a:bodyPr/>
                    <a:lstStyle/>
                    <a:p>
                      <a:pPr algn="ctr"/>
                      <a:r>
                        <a:rPr lang="en-CA" sz="2800" dirty="0" smtClean="0"/>
                        <a:t>95</a:t>
                      </a:r>
                    </a:p>
                  </a:txBody>
                  <a:tcPr/>
                </a:tc>
                <a:tc>
                  <a:txBody>
                    <a:bodyPr/>
                    <a:lstStyle/>
                    <a:p>
                      <a:pPr algn="ctr"/>
                      <a:r>
                        <a:rPr lang="en-CA" sz="2800" dirty="0" smtClean="0"/>
                        <a:t>$1.5 million</a:t>
                      </a:r>
                      <a:endParaRPr lang="en-CA" sz="2800" dirty="0"/>
                    </a:p>
                  </a:txBody>
                  <a:tcPr/>
                </a:tc>
              </a:tr>
              <a:tr h="863600">
                <a:tc>
                  <a:txBody>
                    <a:bodyPr/>
                    <a:lstStyle/>
                    <a:p>
                      <a:pPr algn="ctr"/>
                      <a:r>
                        <a:rPr lang="en-CA" sz="2800" dirty="0" smtClean="0"/>
                        <a:t>2016</a:t>
                      </a:r>
                      <a:endParaRPr lang="en-CA" sz="2800" dirty="0"/>
                    </a:p>
                  </a:txBody>
                  <a:tcPr/>
                </a:tc>
                <a:tc>
                  <a:txBody>
                    <a:bodyPr/>
                    <a:lstStyle/>
                    <a:p>
                      <a:pPr algn="ctr"/>
                      <a:r>
                        <a:rPr lang="en-CA" sz="2800" dirty="0" smtClean="0"/>
                        <a:t>31</a:t>
                      </a:r>
                    </a:p>
                  </a:txBody>
                  <a:tcPr/>
                </a:tc>
                <a:tc>
                  <a:txBody>
                    <a:bodyPr/>
                    <a:lstStyle/>
                    <a:p>
                      <a:pPr algn="ctr"/>
                      <a:r>
                        <a:rPr lang="en-CA" sz="2800" dirty="0" smtClean="0"/>
                        <a:t>$517,000</a:t>
                      </a:r>
                      <a:endParaRPr lang="en-CA" sz="2800" dirty="0"/>
                    </a:p>
                  </a:txBody>
                  <a:tcPr/>
                </a:tc>
              </a:tr>
            </a:tbl>
          </a:graphicData>
        </a:graphic>
      </p:graphicFrame>
    </p:spTree>
    <p:extLst>
      <p:ext uri="{BB962C8B-B14F-4D97-AF65-F5344CB8AC3E}">
        <p14:creationId xmlns:p14="http://schemas.microsoft.com/office/powerpoint/2010/main" val="3930531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new Rule 48.14</a:t>
            </a:r>
            <a:endParaRPr lang="en-CA" dirty="0"/>
          </a:p>
        </p:txBody>
      </p:sp>
      <p:sp>
        <p:nvSpPr>
          <p:cNvPr id="3" name="Content Placeholder 2"/>
          <p:cNvSpPr>
            <a:spLocks noGrp="1"/>
          </p:cNvSpPr>
          <p:nvPr>
            <p:ph idx="1"/>
          </p:nvPr>
        </p:nvSpPr>
        <p:spPr/>
        <p:txBody>
          <a:bodyPr/>
          <a:lstStyle/>
          <a:p>
            <a:r>
              <a:rPr lang="en-CA" i="1" dirty="0" smtClean="0"/>
              <a:t>Ontario Regulation 170/14</a:t>
            </a:r>
          </a:p>
          <a:p>
            <a:pPr lvl="1"/>
            <a:r>
              <a:rPr lang="en-CA" dirty="0" smtClean="0"/>
              <a:t>Sept. 6, 2014 </a:t>
            </a:r>
            <a:r>
              <a:rPr lang="en-CA" i="1" dirty="0" smtClean="0"/>
              <a:t>Ontario Gazette</a:t>
            </a:r>
          </a:p>
          <a:p>
            <a:r>
              <a:rPr lang="en-CA" dirty="0" smtClean="0"/>
              <a:t>Existing Rules 48.14 (</a:t>
            </a:r>
            <a:r>
              <a:rPr lang="en-CA" i="1" dirty="0" smtClean="0"/>
              <a:t>Action not on trial list</a:t>
            </a:r>
            <a:r>
              <a:rPr lang="en-CA" dirty="0" smtClean="0"/>
              <a:t>) and 48.15 (</a:t>
            </a:r>
            <a:r>
              <a:rPr lang="en-CA" i="1" dirty="0" smtClean="0"/>
              <a:t>Action abandoned</a:t>
            </a:r>
            <a:r>
              <a:rPr lang="en-CA" dirty="0" smtClean="0"/>
              <a:t>) revoked</a:t>
            </a:r>
            <a:endParaRPr lang="en-CA" dirty="0"/>
          </a:p>
          <a:p>
            <a:r>
              <a:rPr lang="en-CA" dirty="0" smtClean="0"/>
              <a:t>New Rule 48.14 (</a:t>
            </a:r>
            <a:r>
              <a:rPr lang="en-CA" i="1" dirty="0" smtClean="0"/>
              <a:t>Dismissal of an action for delay</a:t>
            </a:r>
            <a:r>
              <a:rPr lang="en-CA" dirty="0" smtClean="0"/>
              <a:t>) substituted in their place</a:t>
            </a:r>
          </a:p>
        </p:txBody>
      </p:sp>
    </p:spTree>
    <p:extLst>
      <p:ext uri="{BB962C8B-B14F-4D97-AF65-F5344CB8AC3E}">
        <p14:creationId xmlns:p14="http://schemas.microsoft.com/office/powerpoint/2010/main" val="400925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dangers are in the details</a:t>
            </a:r>
            <a:endParaRPr lang="en-CA" dirty="0"/>
          </a:p>
        </p:txBody>
      </p:sp>
      <p:sp>
        <p:nvSpPr>
          <p:cNvPr id="3" name="Content Placeholder 2"/>
          <p:cNvSpPr>
            <a:spLocks noGrp="1"/>
          </p:cNvSpPr>
          <p:nvPr>
            <p:ph idx="1"/>
          </p:nvPr>
        </p:nvSpPr>
        <p:spPr/>
        <p:txBody>
          <a:bodyPr/>
          <a:lstStyle/>
          <a:p>
            <a:pPr marL="342900" lvl="1" indent="-342900">
              <a:buFontTx/>
              <a:buChar char="•"/>
            </a:pPr>
            <a:r>
              <a:rPr lang="en-CA" sz="3200" dirty="0" smtClean="0"/>
              <a:t>L</a:t>
            </a:r>
            <a:r>
              <a:rPr lang="en-CA" sz="2400" dirty="0" smtClean="0"/>
              <a:t>AW</a:t>
            </a:r>
            <a:r>
              <a:rPr lang="en-CA" sz="3200" dirty="0" smtClean="0"/>
              <a:t>PRO </a:t>
            </a:r>
            <a:r>
              <a:rPr lang="en-CA" sz="3200" dirty="0"/>
              <a:t>hopes </a:t>
            </a:r>
            <a:r>
              <a:rPr lang="en-CA" sz="3200" dirty="0" smtClean="0"/>
              <a:t>new rule will reduce claims overall</a:t>
            </a:r>
            <a:endParaRPr lang="en-CA" sz="3200" dirty="0"/>
          </a:p>
          <a:p>
            <a:r>
              <a:rPr lang="en-CA" dirty="0"/>
              <a:t>But </a:t>
            </a:r>
            <a:r>
              <a:rPr lang="en-CA" dirty="0" smtClean="0"/>
              <a:t>big changes and hidden </a:t>
            </a:r>
            <a:r>
              <a:rPr lang="en-CA" dirty="0"/>
              <a:t>nuances </a:t>
            </a:r>
            <a:r>
              <a:rPr lang="en-CA" dirty="0" smtClean="0"/>
              <a:t>create some new </a:t>
            </a:r>
            <a:r>
              <a:rPr lang="en-CA" dirty="0"/>
              <a:t>claims risks</a:t>
            </a:r>
          </a:p>
          <a:p>
            <a:r>
              <a:rPr lang="en-CA" dirty="0" smtClean="0"/>
              <a:t>Lawyers and law firm staff need </a:t>
            </a:r>
            <a:r>
              <a:rPr lang="en-CA" dirty="0"/>
              <a:t>to be familiar with </a:t>
            </a:r>
            <a:r>
              <a:rPr lang="en-CA" dirty="0" smtClean="0"/>
              <a:t>the </a:t>
            </a:r>
            <a:r>
              <a:rPr lang="en-CA" dirty="0"/>
              <a:t>changes</a:t>
            </a:r>
          </a:p>
          <a:p>
            <a:r>
              <a:rPr lang="en-CA" dirty="0"/>
              <a:t>This presentation </a:t>
            </a:r>
            <a:r>
              <a:rPr lang="en-CA" dirty="0" smtClean="0"/>
              <a:t>summarizes the key changes and highlights </a:t>
            </a:r>
            <a:r>
              <a:rPr lang="en-CA" dirty="0"/>
              <a:t>the dangers</a:t>
            </a:r>
          </a:p>
          <a:p>
            <a:endParaRPr lang="en-CA" dirty="0"/>
          </a:p>
        </p:txBody>
      </p:sp>
    </p:spTree>
    <p:extLst>
      <p:ext uri="{BB962C8B-B14F-4D97-AF65-F5344CB8AC3E}">
        <p14:creationId xmlns:p14="http://schemas.microsoft.com/office/powerpoint/2010/main" val="2641271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major changes:</a:t>
            </a:r>
            <a:endParaRPr lang="en-CA" dirty="0"/>
          </a:p>
        </p:txBody>
      </p:sp>
      <p:sp>
        <p:nvSpPr>
          <p:cNvPr id="3" name="Content Placeholder 2"/>
          <p:cNvSpPr>
            <a:spLocks noGrp="1"/>
          </p:cNvSpPr>
          <p:nvPr>
            <p:ph idx="1"/>
          </p:nvPr>
        </p:nvSpPr>
        <p:spPr/>
        <p:txBody>
          <a:bodyPr>
            <a:normAutofit fontScale="92500" lnSpcReduction="10000"/>
          </a:bodyPr>
          <a:lstStyle/>
          <a:p>
            <a:r>
              <a:rPr lang="en-CA" dirty="0"/>
              <a:t>A</a:t>
            </a:r>
            <a:r>
              <a:rPr lang="en-CA" dirty="0" smtClean="0"/>
              <a:t>ctions will be </a:t>
            </a:r>
            <a:r>
              <a:rPr lang="en-CA" i="1" dirty="0" smtClean="0"/>
              <a:t>automatically </a:t>
            </a:r>
            <a:r>
              <a:rPr lang="en-CA" dirty="0" smtClean="0"/>
              <a:t>dismissed for delay if not set down for trial </a:t>
            </a:r>
            <a:r>
              <a:rPr lang="en-CA" b="1" dirty="0" smtClean="0"/>
              <a:t>5 years after commencement</a:t>
            </a:r>
          </a:p>
          <a:p>
            <a:r>
              <a:rPr lang="en-CA" dirty="0" smtClean="0"/>
              <a:t>Any action struck from trial list, and not </a:t>
            </a:r>
            <a:r>
              <a:rPr lang="en-CA" b="1" dirty="0" smtClean="0"/>
              <a:t>restored by second anniversary </a:t>
            </a:r>
            <a:r>
              <a:rPr lang="en-CA" dirty="0" smtClean="0"/>
              <a:t>of being struck, will be dismissed on that date</a:t>
            </a:r>
          </a:p>
          <a:p>
            <a:r>
              <a:rPr lang="en-CA" dirty="0" smtClean="0"/>
              <a:t>These dismissals happen:</a:t>
            </a:r>
          </a:p>
          <a:p>
            <a:pPr lvl="1"/>
            <a:r>
              <a:rPr lang="en-CA" b="1" u="sng" dirty="0" smtClean="0"/>
              <a:t>Without notice</a:t>
            </a:r>
            <a:r>
              <a:rPr lang="en-CA" b="1" dirty="0" smtClean="0"/>
              <a:t> </a:t>
            </a:r>
            <a:r>
              <a:rPr lang="en-CA" dirty="0" smtClean="0"/>
              <a:t>to parties or their counsel</a:t>
            </a:r>
          </a:p>
          <a:p>
            <a:pPr lvl="1"/>
            <a:r>
              <a:rPr lang="en-CA" dirty="0" smtClean="0"/>
              <a:t>Unless the court orders otherwise</a:t>
            </a:r>
          </a:p>
          <a:p>
            <a:pPr lvl="2"/>
            <a:r>
              <a:rPr lang="en-CA" dirty="0" smtClean="0"/>
              <a:t>Consent timetable or status hearing</a:t>
            </a:r>
            <a:endParaRPr lang="en-CA" dirty="0"/>
          </a:p>
        </p:txBody>
      </p:sp>
    </p:spTree>
    <p:extLst>
      <p:ext uri="{BB962C8B-B14F-4D97-AF65-F5344CB8AC3E}">
        <p14:creationId xmlns:p14="http://schemas.microsoft.com/office/powerpoint/2010/main" val="3693995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key dates:</a:t>
            </a:r>
            <a:endParaRPr lang="en-CA" dirty="0"/>
          </a:p>
        </p:txBody>
      </p:sp>
      <p:sp>
        <p:nvSpPr>
          <p:cNvPr id="3" name="Content Placeholder 2"/>
          <p:cNvSpPr>
            <a:spLocks noGrp="1"/>
          </p:cNvSpPr>
          <p:nvPr>
            <p:ph idx="1"/>
          </p:nvPr>
        </p:nvSpPr>
        <p:spPr/>
        <p:txBody>
          <a:bodyPr/>
          <a:lstStyle/>
          <a:p>
            <a:r>
              <a:rPr lang="en-CA" dirty="0" smtClean="0"/>
              <a:t>New rule effective </a:t>
            </a:r>
            <a:r>
              <a:rPr lang="en-CA" b="1" dirty="0" smtClean="0"/>
              <a:t>January 1, 2015</a:t>
            </a:r>
          </a:p>
          <a:p>
            <a:r>
              <a:rPr lang="en-CA" b="1" i="1" dirty="0" smtClean="0"/>
              <a:t>“5 year automatic dismissal rule” </a:t>
            </a:r>
            <a:r>
              <a:rPr lang="en-CA" dirty="0" smtClean="0"/>
              <a:t>applies to actions commenced on or after </a:t>
            </a:r>
            <a:r>
              <a:rPr lang="en-CA" b="1" dirty="0" smtClean="0"/>
              <a:t>January 1, </a:t>
            </a:r>
            <a:r>
              <a:rPr lang="en-CA" b="1" dirty="0"/>
              <a:t>2012 </a:t>
            </a:r>
            <a:r>
              <a:rPr lang="en-CA" b="1" dirty="0" smtClean="0"/>
              <a:t> (updated preamble to SOC &amp; NOA)</a:t>
            </a:r>
          </a:p>
          <a:p>
            <a:r>
              <a:rPr lang="en-CA" dirty="0" smtClean="0"/>
              <a:t>Actions commenced </a:t>
            </a:r>
            <a:r>
              <a:rPr lang="en-CA" b="1" i="1" dirty="0" smtClean="0"/>
              <a:t>before </a:t>
            </a:r>
            <a:r>
              <a:rPr lang="en-CA" b="1" dirty="0" smtClean="0"/>
              <a:t>January 1, 2012</a:t>
            </a:r>
            <a:r>
              <a:rPr lang="en-CA" dirty="0" smtClean="0"/>
              <a:t>, will be dismissed </a:t>
            </a:r>
            <a:r>
              <a:rPr lang="en-CA" b="1" dirty="0" smtClean="0"/>
              <a:t>January 1, 2017</a:t>
            </a:r>
          </a:p>
          <a:p>
            <a:pPr marL="342900" lvl="1" indent="-342900">
              <a:buFontTx/>
              <a:buChar char="•"/>
            </a:pPr>
            <a:r>
              <a:rPr lang="en-CA" sz="3200" dirty="0" smtClean="0"/>
              <a:t>Transition </a:t>
            </a:r>
            <a:r>
              <a:rPr lang="en-CA" sz="3200" dirty="0"/>
              <a:t>provisions </a:t>
            </a:r>
            <a:r>
              <a:rPr lang="en-CA" sz="3200" dirty="0" smtClean="0"/>
              <a:t>impact </a:t>
            </a:r>
            <a:r>
              <a:rPr lang="en-CA" sz="3200" dirty="0"/>
              <a:t>older </a:t>
            </a:r>
            <a:r>
              <a:rPr lang="en-CA" sz="3200" dirty="0" smtClean="0"/>
              <a:t>actions…</a:t>
            </a:r>
            <a:endParaRPr lang="en-CA" sz="3200" dirty="0"/>
          </a:p>
          <a:p>
            <a:endParaRPr lang="en-CA" dirty="0" smtClean="0"/>
          </a:p>
        </p:txBody>
      </p:sp>
    </p:spTree>
    <p:extLst>
      <p:ext uri="{BB962C8B-B14F-4D97-AF65-F5344CB8AC3E}">
        <p14:creationId xmlns:p14="http://schemas.microsoft.com/office/powerpoint/2010/main" val="305819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9049</TotalTime>
  <Words>6978</Words>
  <Application>Microsoft Office PowerPoint</Application>
  <PresentationFormat>On-screen Show (4:3)</PresentationFormat>
  <Paragraphs>565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Case dismissed? The dangers of the new Rule 48.14 (Administrative dismissals) </vt:lpstr>
      <vt:lpstr>How to use this PowerPoint</vt:lpstr>
      <vt:lpstr>Agenda</vt:lpstr>
      <vt:lpstr>Old Rule 48 (2010-2014)</vt:lpstr>
      <vt:lpstr>Cost of old Rule 48 claims</vt:lpstr>
      <vt:lpstr>The new Rule 48.14</vt:lpstr>
      <vt:lpstr>The dangers are in the details</vt:lpstr>
      <vt:lpstr>The major changes:</vt:lpstr>
      <vt:lpstr>The key dates:</vt:lpstr>
      <vt:lpstr>Transition provisions</vt:lpstr>
      <vt:lpstr>The new dismissal process</vt:lpstr>
      <vt:lpstr>Updated preamble to Statement of Claim and Notice of Action </vt:lpstr>
      <vt:lpstr>Small Claims Court Actions Too</vt:lpstr>
      <vt:lpstr>PowerPoint Presentation</vt:lpstr>
      <vt:lpstr>3 ways to avoid dismissal</vt:lpstr>
      <vt:lpstr>Move the matter along  so you can set it down</vt:lpstr>
      <vt:lpstr>Can’t set down in time?    File timetable on consent</vt:lpstr>
      <vt:lpstr>No consent? Bring a motion</vt:lpstr>
      <vt:lpstr>Uh oh – case dismissed!</vt:lpstr>
      <vt:lpstr>LAWPRO increase in deductible for certain administrative dismissal claims</vt:lpstr>
      <vt:lpstr>What are the chances a dismissed case can be restored to life under new Rule?</vt:lpstr>
      <vt:lpstr>PowerPoint Presentation</vt:lpstr>
      <vt:lpstr>Top 3 Reasons Actions Are Not Set Down In Time</vt:lpstr>
      <vt:lpstr>When all the balls get dropped</vt:lpstr>
      <vt:lpstr>Other reasons actions are not  set down in time</vt:lpstr>
      <vt:lpstr>The steps you and your firm can take to lessen the risk of Rule 48 claims</vt:lpstr>
      <vt:lpstr>Three key steps</vt:lpstr>
      <vt:lpstr>Updating firm systems and processes</vt:lpstr>
      <vt:lpstr>PowerPoint Presentation</vt:lpstr>
      <vt:lpstr>Keep tabs on individual files</vt:lpstr>
      <vt:lpstr>PowerPoint Presentation</vt:lpstr>
      <vt:lpstr>Keeping track of a file</vt:lpstr>
      <vt:lpstr>PowerPoint Presentation</vt:lpstr>
      <vt:lpstr>File progress plan:  Header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marching orders</vt:lpstr>
      <vt:lpstr>Watch for more info:</vt:lpstr>
      <vt:lpstr>For more information on Rule 48-related claims and risk management contact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Practising Safely:  How to Avoid a Malpractice Claim</dc:title>
  <dc:creator>Dan Pinnington</dc:creator>
  <cp:lastModifiedBy>Tim Lemieux</cp:lastModifiedBy>
  <cp:revision>1110</cp:revision>
  <cp:lastPrinted>2015-07-17T14:51:04Z</cp:lastPrinted>
  <dcterms:created xsi:type="dcterms:W3CDTF">2011-07-26T02:40:39Z</dcterms:created>
  <dcterms:modified xsi:type="dcterms:W3CDTF">2017-07-26T20:47:57Z</dcterms:modified>
</cp:coreProperties>
</file>